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58" r:id="rId3"/>
    <p:sldId id="339" r:id="rId4"/>
    <p:sldId id="361" r:id="rId5"/>
    <p:sldId id="364" r:id="rId6"/>
    <p:sldId id="368" r:id="rId7"/>
    <p:sldId id="369" r:id="rId8"/>
    <p:sldId id="370" r:id="rId9"/>
    <p:sldId id="371" r:id="rId10"/>
    <p:sldId id="372" r:id="rId11"/>
    <p:sldId id="286" r:id="rId12"/>
    <p:sldId id="367" r:id="rId13"/>
    <p:sldId id="345" r:id="rId14"/>
    <p:sldId id="3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Richards" initials="SR" lastIdx="1" clrIdx="0">
    <p:extLst>
      <p:ext uri="{19B8F6BF-5375-455C-9EA6-DF929625EA0E}">
        <p15:presenceInfo xmlns:p15="http://schemas.microsoft.com/office/powerpoint/2012/main" userId="S-1-5-21-3731939156-1610675448-1797230181-118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89AE"/>
    <a:srgbClr val="97C1B3"/>
    <a:srgbClr val="C54829"/>
    <a:srgbClr val="19548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0" autoAdjust="0"/>
    <p:restoredTop sz="89649" autoAdjust="0"/>
  </p:normalViewPr>
  <p:slideViewPr>
    <p:cSldViewPr snapToGrid="0" snapToObjects="1">
      <p:cViewPr varScale="1">
        <p:scale>
          <a:sx n="102" d="100"/>
          <a:sy n="102" d="100"/>
        </p:scale>
        <p:origin x="5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77D565-3BF4-456F-B233-B22697AE0F8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743F524-27E1-4FB3-AB7D-FFCC507E9491}">
      <dgm:prSet phldrT="[Text]"/>
      <dgm:spPr>
        <a:noFill/>
        <a:ln w="34925">
          <a:solidFill>
            <a:srgbClr val="195484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t</a:t>
          </a:r>
        </a:p>
      </dgm:t>
    </dgm:pt>
    <dgm:pt modelId="{D93B4FA9-80D5-445B-BAE4-E54D15B14EE0}" type="parTrans" cxnId="{CDD2C648-E4DA-49CA-ABE4-CD75758C9FE2}">
      <dgm:prSet/>
      <dgm:spPr/>
      <dgm:t>
        <a:bodyPr/>
        <a:lstStyle/>
        <a:p>
          <a:endParaRPr lang="en-US"/>
        </a:p>
      </dgm:t>
    </dgm:pt>
    <dgm:pt modelId="{70C2062E-53ED-456F-9DCB-AB1D2CF4BFCA}" type="sibTrans" cxnId="{CDD2C648-E4DA-49CA-ABE4-CD75758C9FE2}">
      <dgm:prSet/>
      <dgm:spPr/>
      <dgm:t>
        <a:bodyPr/>
        <a:lstStyle/>
        <a:p>
          <a:endParaRPr lang="en-US"/>
        </a:p>
      </dgm:t>
    </dgm:pt>
    <dgm:pt modelId="{BF4CF3DC-DF51-4240-81B7-94E3F87E5E21}">
      <dgm:prSet phldrT="[Text]"/>
      <dgm:spPr>
        <a:noFill/>
        <a:ln w="34925">
          <a:solidFill>
            <a:srgbClr val="195484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t</a:t>
          </a:r>
          <a:endParaRPr lang="en-US" dirty="0">
            <a:solidFill>
              <a:schemeClr val="bg1"/>
            </a:solidFill>
          </a:endParaRPr>
        </a:p>
      </dgm:t>
    </dgm:pt>
    <dgm:pt modelId="{0395CCDA-A4BB-416A-9BBB-15A23275E858}" type="parTrans" cxnId="{585C9C49-384A-468D-B2E5-DA79317C86E4}">
      <dgm:prSet/>
      <dgm:spPr/>
      <dgm:t>
        <a:bodyPr/>
        <a:lstStyle/>
        <a:p>
          <a:endParaRPr lang="en-US"/>
        </a:p>
      </dgm:t>
    </dgm:pt>
    <dgm:pt modelId="{39169AC5-B579-45ED-8023-520027C5856F}" type="sibTrans" cxnId="{585C9C49-384A-468D-B2E5-DA79317C86E4}">
      <dgm:prSet/>
      <dgm:spPr/>
      <dgm:t>
        <a:bodyPr/>
        <a:lstStyle/>
        <a:p>
          <a:endParaRPr lang="en-US"/>
        </a:p>
      </dgm:t>
    </dgm:pt>
    <dgm:pt modelId="{9571DFCC-900D-4D8B-B016-B1076317DD07}">
      <dgm:prSet phldrT="[Text]"/>
      <dgm:spPr>
        <a:noFill/>
        <a:ln w="34925">
          <a:solidFill>
            <a:srgbClr val="195484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t</a:t>
          </a:r>
          <a:endParaRPr lang="en-US" dirty="0">
            <a:solidFill>
              <a:schemeClr val="bg1"/>
            </a:solidFill>
          </a:endParaRPr>
        </a:p>
      </dgm:t>
    </dgm:pt>
    <dgm:pt modelId="{1FCF1BEA-75F5-419E-AB0B-EBDBA600105A}" type="parTrans" cxnId="{54CCC7C7-A172-4DE7-9947-BEE845FB8447}">
      <dgm:prSet/>
      <dgm:spPr/>
      <dgm:t>
        <a:bodyPr/>
        <a:lstStyle/>
        <a:p>
          <a:endParaRPr lang="en-US"/>
        </a:p>
      </dgm:t>
    </dgm:pt>
    <dgm:pt modelId="{010DF4EA-4BD9-415B-912E-E7E96E0704C6}" type="sibTrans" cxnId="{54CCC7C7-A172-4DE7-9947-BEE845FB8447}">
      <dgm:prSet/>
      <dgm:spPr/>
      <dgm:t>
        <a:bodyPr/>
        <a:lstStyle/>
        <a:p>
          <a:endParaRPr lang="en-US"/>
        </a:p>
      </dgm:t>
    </dgm:pt>
    <dgm:pt modelId="{CC033E80-EF10-4A46-82D6-1E16CB0A557B}" type="pres">
      <dgm:prSet presAssocID="{A677D565-3BF4-456F-B233-B22697AE0F8F}" presName="compositeShape" presStyleCnt="0">
        <dgm:presLayoutVars>
          <dgm:chMax val="7"/>
          <dgm:dir/>
          <dgm:resizeHandles val="exact"/>
        </dgm:presLayoutVars>
      </dgm:prSet>
      <dgm:spPr/>
    </dgm:pt>
    <dgm:pt modelId="{9E5BDAFF-37FD-437A-ADA9-B07862A51B9F}" type="pres">
      <dgm:prSet presAssocID="{3743F524-27E1-4FB3-AB7D-FFCC507E9491}" presName="circ1" presStyleLbl="vennNode1" presStyleIdx="0" presStyleCnt="3"/>
      <dgm:spPr/>
    </dgm:pt>
    <dgm:pt modelId="{7D18AE78-E896-4EEF-815D-B21931F5CFE0}" type="pres">
      <dgm:prSet presAssocID="{3743F524-27E1-4FB3-AB7D-FFCC507E949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5E1B9EB-E94E-493B-8286-CBA80C5F61FC}" type="pres">
      <dgm:prSet presAssocID="{BF4CF3DC-DF51-4240-81B7-94E3F87E5E21}" presName="circ2" presStyleLbl="vennNode1" presStyleIdx="1" presStyleCnt="3"/>
      <dgm:spPr/>
    </dgm:pt>
    <dgm:pt modelId="{D8984E15-AE68-418A-B096-50A851CB46FB}" type="pres">
      <dgm:prSet presAssocID="{BF4CF3DC-DF51-4240-81B7-94E3F87E5E2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2643333-9AD6-4AAB-99F7-B1E7D73CFCBD}" type="pres">
      <dgm:prSet presAssocID="{9571DFCC-900D-4D8B-B016-B1076317DD07}" presName="circ3" presStyleLbl="vennNode1" presStyleIdx="2" presStyleCnt="3"/>
      <dgm:spPr/>
    </dgm:pt>
    <dgm:pt modelId="{1364FA7A-7DB5-4273-83F8-3F203201BF39}" type="pres">
      <dgm:prSet presAssocID="{9571DFCC-900D-4D8B-B016-B1076317DD0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F2C403C-AE8A-4559-83CF-A19565A7A94C}" type="presOf" srcId="{9571DFCC-900D-4D8B-B016-B1076317DD07}" destId="{42643333-9AD6-4AAB-99F7-B1E7D73CFCBD}" srcOrd="0" destOrd="0" presId="urn:microsoft.com/office/officeart/2005/8/layout/venn1"/>
    <dgm:cxn modelId="{CDD2C648-E4DA-49CA-ABE4-CD75758C9FE2}" srcId="{A677D565-3BF4-456F-B233-B22697AE0F8F}" destId="{3743F524-27E1-4FB3-AB7D-FFCC507E9491}" srcOrd="0" destOrd="0" parTransId="{D93B4FA9-80D5-445B-BAE4-E54D15B14EE0}" sibTransId="{70C2062E-53ED-456F-9DCB-AB1D2CF4BFCA}"/>
    <dgm:cxn modelId="{585C9C49-384A-468D-B2E5-DA79317C86E4}" srcId="{A677D565-3BF4-456F-B233-B22697AE0F8F}" destId="{BF4CF3DC-DF51-4240-81B7-94E3F87E5E21}" srcOrd="1" destOrd="0" parTransId="{0395CCDA-A4BB-416A-9BBB-15A23275E858}" sibTransId="{39169AC5-B579-45ED-8023-520027C5856F}"/>
    <dgm:cxn modelId="{AE3BC57A-9F8E-4FDB-A180-2DCF730A2B8C}" type="presOf" srcId="{BF4CF3DC-DF51-4240-81B7-94E3F87E5E21}" destId="{D8984E15-AE68-418A-B096-50A851CB46FB}" srcOrd="1" destOrd="0" presId="urn:microsoft.com/office/officeart/2005/8/layout/venn1"/>
    <dgm:cxn modelId="{C2453781-9841-44FC-9EEE-9D9C3E4CC2E1}" type="presOf" srcId="{3743F524-27E1-4FB3-AB7D-FFCC507E9491}" destId="{9E5BDAFF-37FD-437A-ADA9-B07862A51B9F}" srcOrd="0" destOrd="0" presId="urn:microsoft.com/office/officeart/2005/8/layout/venn1"/>
    <dgm:cxn modelId="{B2DA698E-502F-43B8-BBC7-8D179CB25C95}" type="presOf" srcId="{BF4CF3DC-DF51-4240-81B7-94E3F87E5E21}" destId="{15E1B9EB-E94E-493B-8286-CBA80C5F61FC}" srcOrd="0" destOrd="0" presId="urn:microsoft.com/office/officeart/2005/8/layout/venn1"/>
    <dgm:cxn modelId="{6B90A4BB-529A-4B9A-B274-FEE9430C3C71}" type="presOf" srcId="{9571DFCC-900D-4D8B-B016-B1076317DD07}" destId="{1364FA7A-7DB5-4273-83F8-3F203201BF39}" srcOrd="1" destOrd="0" presId="urn:microsoft.com/office/officeart/2005/8/layout/venn1"/>
    <dgm:cxn modelId="{455102BF-EC80-444E-990C-BF6387CEB788}" type="presOf" srcId="{3743F524-27E1-4FB3-AB7D-FFCC507E9491}" destId="{7D18AE78-E896-4EEF-815D-B21931F5CFE0}" srcOrd="1" destOrd="0" presId="urn:microsoft.com/office/officeart/2005/8/layout/venn1"/>
    <dgm:cxn modelId="{54CCC7C7-A172-4DE7-9947-BEE845FB8447}" srcId="{A677D565-3BF4-456F-B233-B22697AE0F8F}" destId="{9571DFCC-900D-4D8B-B016-B1076317DD07}" srcOrd="2" destOrd="0" parTransId="{1FCF1BEA-75F5-419E-AB0B-EBDBA600105A}" sibTransId="{010DF4EA-4BD9-415B-912E-E7E96E0704C6}"/>
    <dgm:cxn modelId="{5CE4D0E3-903E-4286-9D53-884B64660FDE}" type="presOf" srcId="{A677D565-3BF4-456F-B233-B22697AE0F8F}" destId="{CC033E80-EF10-4A46-82D6-1E16CB0A557B}" srcOrd="0" destOrd="0" presId="urn:microsoft.com/office/officeart/2005/8/layout/venn1"/>
    <dgm:cxn modelId="{FA94C1E7-3EA0-4F5B-896A-231DA73C40A7}" type="presParOf" srcId="{CC033E80-EF10-4A46-82D6-1E16CB0A557B}" destId="{9E5BDAFF-37FD-437A-ADA9-B07862A51B9F}" srcOrd="0" destOrd="0" presId="urn:microsoft.com/office/officeart/2005/8/layout/venn1"/>
    <dgm:cxn modelId="{5C73BC44-A555-4294-9CAF-CE5C421E7A9B}" type="presParOf" srcId="{CC033E80-EF10-4A46-82D6-1E16CB0A557B}" destId="{7D18AE78-E896-4EEF-815D-B21931F5CFE0}" srcOrd="1" destOrd="0" presId="urn:microsoft.com/office/officeart/2005/8/layout/venn1"/>
    <dgm:cxn modelId="{2ABA63A1-E427-4AD8-B89A-E20A69259E5E}" type="presParOf" srcId="{CC033E80-EF10-4A46-82D6-1E16CB0A557B}" destId="{15E1B9EB-E94E-493B-8286-CBA80C5F61FC}" srcOrd="2" destOrd="0" presId="urn:microsoft.com/office/officeart/2005/8/layout/venn1"/>
    <dgm:cxn modelId="{5BBF6893-D161-4989-80EB-085826358DA5}" type="presParOf" srcId="{CC033E80-EF10-4A46-82D6-1E16CB0A557B}" destId="{D8984E15-AE68-418A-B096-50A851CB46FB}" srcOrd="3" destOrd="0" presId="urn:microsoft.com/office/officeart/2005/8/layout/venn1"/>
    <dgm:cxn modelId="{E699D013-552B-445D-B726-E6A00BED1205}" type="presParOf" srcId="{CC033E80-EF10-4A46-82D6-1E16CB0A557B}" destId="{42643333-9AD6-4AAB-99F7-B1E7D73CFCBD}" srcOrd="4" destOrd="0" presId="urn:microsoft.com/office/officeart/2005/8/layout/venn1"/>
    <dgm:cxn modelId="{C3A0DCA2-3200-41B7-93F4-38B8CEB966EA}" type="presParOf" srcId="{CC033E80-EF10-4A46-82D6-1E16CB0A557B}" destId="{1364FA7A-7DB5-4273-83F8-3F203201BF39}" srcOrd="5" destOrd="0" presId="urn:microsoft.com/office/officeart/2005/8/layout/venn1"/>
  </dgm:cxnLst>
  <dgm:bg/>
  <dgm:whole>
    <a:ln w="31750"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D3D883-6D5D-4299-8DF1-8FC7A1979E6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1A0ED94-4EB2-48D8-BB4C-1196FF1B8BF7}">
      <dgm:prSet phldrT="[Text]"/>
      <dgm:spPr>
        <a:solidFill>
          <a:srgbClr val="195484"/>
        </a:solidFill>
        <a:ln>
          <a:noFill/>
        </a:ln>
      </dgm:spPr>
      <dgm:t>
        <a:bodyPr/>
        <a:lstStyle/>
        <a:p>
          <a:r>
            <a:rPr lang="en-US" dirty="0"/>
            <a:t>Gather partners</a:t>
          </a:r>
        </a:p>
      </dgm:t>
    </dgm:pt>
    <dgm:pt modelId="{4475F0E8-10E3-45AE-8021-7C69DA79439A}" type="parTrans" cxnId="{322AE5D2-CA29-4A27-AA2C-E3F247B556D2}">
      <dgm:prSet/>
      <dgm:spPr/>
      <dgm:t>
        <a:bodyPr/>
        <a:lstStyle/>
        <a:p>
          <a:endParaRPr lang="en-US"/>
        </a:p>
      </dgm:t>
    </dgm:pt>
    <dgm:pt modelId="{920C428E-B592-4BDA-AD81-2746B83E1839}" type="sibTrans" cxnId="{322AE5D2-CA29-4A27-AA2C-E3F247B556D2}">
      <dgm:prSet/>
      <dgm:spPr/>
      <dgm:t>
        <a:bodyPr/>
        <a:lstStyle/>
        <a:p>
          <a:endParaRPr lang="en-US"/>
        </a:p>
      </dgm:t>
    </dgm:pt>
    <dgm:pt modelId="{1A606EAB-8C77-41B4-9F75-851CE1CFF612}">
      <dgm:prSet phldrT="[Text]"/>
      <dgm:spPr>
        <a:solidFill>
          <a:srgbClr val="195484"/>
        </a:solidFill>
        <a:ln>
          <a:noFill/>
        </a:ln>
      </dgm:spPr>
      <dgm:t>
        <a:bodyPr/>
        <a:lstStyle/>
        <a:p>
          <a:r>
            <a:rPr lang="en-US" dirty="0"/>
            <a:t>Develop plan together</a:t>
          </a:r>
        </a:p>
      </dgm:t>
    </dgm:pt>
    <dgm:pt modelId="{30E4CA8D-594E-4CCD-B8C7-4093F40A4DFD}" type="parTrans" cxnId="{36D58C20-294B-445B-9498-F32113EDDA39}">
      <dgm:prSet/>
      <dgm:spPr/>
      <dgm:t>
        <a:bodyPr/>
        <a:lstStyle/>
        <a:p>
          <a:endParaRPr lang="en-US"/>
        </a:p>
      </dgm:t>
    </dgm:pt>
    <dgm:pt modelId="{DE7115FE-2D4D-4EBE-A7A7-CF56C16DACD4}" type="sibTrans" cxnId="{36D58C20-294B-445B-9498-F32113EDDA39}">
      <dgm:prSet/>
      <dgm:spPr/>
      <dgm:t>
        <a:bodyPr/>
        <a:lstStyle/>
        <a:p>
          <a:endParaRPr lang="en-US"/>
        </a:p>
      </dgm:t>
    </dgm:pt>
    <dgm:pt modelId="{155D7FD9-8B7A-4DE4-A972-85AE0D136250}">
      <dgm:prSet phldrT="[Text]"/>
      <dgm:spPr>
        <a:solidFill>
          <a:srgbClr val="195484"/>
        </a:solidFill>
        <a:ln>
          <a:noFill/>
        </a:ln>
      </dgm:spPr>
      <dgm:t>
        <a:bodyPr/>
        <a:lstStyle/>
        <a:p>
          <a:r>
            <a:rPr lang="en-US" dirty="0"/>
            <a:t>Jointly</a:t>
          </a:r>
        </a:p>
        <a:p>
          <a:r>
            <a:rPr lang="en-US" dirty="0"/>
            <a:t>Implement plan</a:t>
          </a:r>
        </a:p>
      </dgm:t>
    </dgm:pt>
    <dgm:pt modelId="{7C3725D2-478B-431F-8B3E-66A815BA5977}" type="parTrans" cxnId="{EFAD7D64-F998-48DF-BB61-BEFE69CF0F46}">
      <dgm:prSet/>
      <dgm:spPr/>
      <dgm:t>
        <a:bodyPr/>
        <a:lstStyle/>
        <a:p>
          <a:endParaRPr lang="en-US"/>
        </a:p>
      </dgm:t>
    </dgm:pt>
    <dgm:pt modelId="{2DAEE54E-EC7C-43E6-8327-5822DB5E9D36}" type="sibTrans" cxnId="{EFAD7D64-F998-48DF-BB61-BEFE69CF0F46}">
      <dgm:prSet/>
      <dgm:spPr/>
      <dgm:t>
        <a:bodyPr/>
        <a:lstStyle/>
        <a:p>
          <a:endParaRPr lang="en-US"/>
        </a:p>
      </dgm:t>
    </dgm:pt>
    <dgm:pt modelId="{E0F51E9E-5ECA-4612-A685-B748B9DDD61B}" type="pres">
      <dgm:prSet presAssocID="{EBD3D883-6D5D-4299-8DF1-8FC7A1979E6E}" presName="CompostProcess" presStyleCnt="0">
        <dgm:presLayoutVars>
          <dgm:dir/>
          <dgm:resizeHandles val="exact"/>
        </dgm:presLayoutVars>
      </dgm:prSet>
      <dgm:spPr/>
    </dgm:pt>
    <dgm:pt modelId="{9511613A-D8EA-49FC-A290-903BEB7EB22F}" type="pres">
      <dgm:prSet presAssocID="{EBD3D883-6D5D-4299-8DF1-8FC7A1979E6E}" presName="arrow" presStyleLbl="bgShp" presStyleIdx="0" presStyleCnt="1"/>
      <dgm:spPr>
        <a:solidFill>
          <a:srgbClr val="97C1B3"/>
        </a:solidFill>
      </dgm:spPr>
    </dgm:pt>
    <dgm:pt modelId="{CA5A7A64-EC84-47D6-9AC8-012014AEB317}" type="pres">
      <dgm:prSet presAssocID="{EBD3D883-6D5D-4299-8DF1-8FC7A1979E6E}" presName="linearProcess" presStyleCnt="0"/>
      <dgm:spPr/>
    </dgm:pt>
    <dgm:pt modelId="{39F73DEC-42F8-48F4-A625-659206C33F47}" type="pres">
      <dgm:prSet presAssocID="{61A0ED94-4EB2-48D8-BB4C-1196FF1B8BF7}" presName="textNode" presStyleLbl="node1" presStyleIdx="0" presStyleCnt="3">
        <dgm:presLayoutVars>
          <dgm:bulletEnabled val="1"/>
        </dgm:presLayoutVars>
      </dgm:prSet>
      <dgm:spPr/>
    </dgm:pt>
    <dgm:pt modelId="{9A63F20F-E977-4A77-B3AF-36D361F6E991}" type="pres">
      <dgm:prSet presAssocID="{920C428E-B592-4BDA-AD81-2746B83E1839}" presName="sibTrans" presStyleCnt="0"/>
      <dgm:spPr/>
    </dgm:pt>
    <dgm:pt modelId="{C28813DC-6251-4633-A215-D451D55B024F}" type="pres">
      <dgm:prSet presAssocID="{1A606EAB-8C77-41B4-9F75-851CE1CFF612}" presName="textNode" presStyleLbl="node1" presStyleIdx="1" presStyleCnt="3">
        <dgm:presLayoutVars>
          <dgm:bulletEnabled val="1"/>
        </dgm:presLayoutVars>
      </dgm:prSet>
      <dgm:spPr/>
    </dgm:pt>
    <dgm:pt modelId="{4B9BB0AF-A04C-4F81-8860-DF1ADE28CA8D}" type="pres">
      <dgm:prSet presAssocID="{DE7115FE-2D4D-4EBE-A7A7-CF56C16DACD4}" presName="sibTrans" presStyleCnt="0"/>
      <dgm:spPr/>
    </dgm:pt>
    <dgm:pt modelId="{AD471639-555D-4A8B-AD71-94FB8B4CB7EC}" type="pres">
      <dgm:prSet presAssocID="{155D7FD9-8B7A-4DE4-A972-85AE0D13625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FD7C207-E994-49D1-AA2C-C64455E00AAE}" type="presOf" srcId="{155D7FD9-8B7A-4DE4-A972-85AE0D136250}" destId="{AD471639-555D-4A8B-AD71-94FB8B4CB7EC}" srcOrd="0" destOrd="0" presId="urn:microsoft.com/office/officeart/2005/8/layout/hProcess9"/>
    <dgm:cxn modelId="{36D58C20-294B-445B-9498-F32113EDDA39}" srcId="{EBD3D883-6D5D-4299-8DF1-8FC7A1979E6E}" destId="{1A606EAB-8C77-41B4-9F75-851CE1CFF612}" srcOrd="1" destOrd="0" parTransId="{30E4CA8D-594E-4CCD-B8C7-4093F40A4DFD}" sibTransId="{DE7115FE-2D4D-4EBE-A7A7-CF56C16DACD4}"/>
    <dgm:cxn modelId="{FD993825-AC13-45D2-BA60-4B8CF4C2308F}" type="presOf" srcId="{61A0ED94-4EB2-48D8-BB4C-1196FF1B8BF7}" destId="{39F73DEC-42F8-48F4-A625-659206C33F47}" srcOrd="0" destOrd="0" presId="urn:microsoft.com/office/officeart/2005/8/layout/hProcess9"/>
    <dgm:cxn modelId="{3C6C183A-E587-4434-9B61-22B2B801E6EA}" type="presOf" srcId="{EBD3D883-6D5D-4299-8DF1-8FC7A1979E6E}" destId="{E0F51E9E-5ECA-4612-A685-B748B9DDD61B}" srcOrd="0" destOrd="0" presId="urn:microsoft.com/office/officeart/2005/8/layout/hProcess9"/>
    <dgm:cxn modelId="{EFAD7D64-F998-48DF-BB61-BEFE69CF0F46}" srcId="{EBD3D883-6D5D-4299-8DF1-8FC7A1979E6E}" destId="{155D7FD9-8B7A-4DE4-A972-85AE0D136250}" srcOrd="2" destOrd="0" parTransId="{7C3725D2-478B-431F-8B3E-66A815BA5977}" sibTransId="{2DAEE54E-EC7C-43E6-8327-5822DB5E9D36}"/>
    <dgm:cxn modelId="{E974AA95-57BB-49EA-AC79-6E6EEC178E07}" type="presOf" srcId="{1A606EAB-8C77-41B4-9F75-851CE1CFF612}" destId="{C28813DC-6251-4633-A215-D451D55B024F}" srcOrd="0" destOrd="0" presId="urn:microsoft.com/office/officeart/2005/8/layout/hProcess9"/>
    <dgm:cxn modelId="{322AE5D2-CA29-4A27-AA2C-E3F247B556D2}" srcId="{EBD3D883-6D5D-4299-8DF1-8FC7A1979E6E}" destId="{61A0ED94-4EB2-48D8-BB4C-1196FF1B8BF7}" srcOrd="0" destOrd="0" parTransId="{4475F0E8-10E3-45AE-8021-7C69DA79439A}" sibTransId="{920C428E-B592-4BDA-AD81-2746B83E1839}"/>
    <dgm:cxn modelId="{2AEE5F6D-7A01-4AB1-A447-6CA0DADDF313}" type="presParOf" srcId="{E0F51E9E-5ECA-4612-A685-B748B9DDD61B}" destId="{9511613A-D8EA-49FC-A290-903BEB7EB22F}" srcOrd="0" destOrd="0" presId="urn:microsoft.com/office/officeart/2005/8/layout/hProcess9"/>
    <dgm:cxn modelId="{CFACBB7E-23F5-428F-AC49-4919FA0D7659}" type="presParOf" srcId="{E0F51E9E-5ECA-4612-A685-B748B9DDD61B}" destId="{CA5A7A64-EC84-47D6-9AC8-012014AEB317}" srcOrd="1" destOrd="0" presId="urn:microsoft.com/office/officeart/2005/8/layout/hProcess9"/>
    <dgm:cxn modelId="{842F2AF5-A3D0-4228-9CEE-4940023ECB69}" type="presParOf" srcId="{CA5A7A64-EC84-47D6-9AC8-012014AEB317}" destId="{39F73DEC-42F8-48F4-A625-659206C33F47}" srcOrd="0" destOrd="0" presId="urn:microsoft.com/office/officeart/2005/8/layout/hProcess9"/>
    <dgm:cxn modelId="{FBE32656-140B-4E09-8B81-E9539A0F433D}" type="presParOf" srcId="{CA5A7A64-EC84-47D6-9AC8-012014AEB317}" destId="{9A63F20F-E977-4A77-B3AF-36D361F6E991}" srcOrd="1" destOrd="0" presId="urn:microsoft.com/office/officeart/2005/8/layout/hProcess9"/>
    <dgm:cxn modelId="{5E6CFADD-F47C-48E6-8659-5060D7B6B647}" type="presParOf" srcId="{CA5A7A64-EC84-47D6-9AC8-012014AEB317}" destId="{C28813DC-6251-4633-A215-D451D55B024F}" srcOrd="2" destOrd="0" presId="urn:microsoft.com/office/officeart/2005/8/layout/hProcess9"/>
    <dgm:cxn modelId="{66DD3119-77D8-49DA-AD51-1BEBF28D3F0D}" type="presParOf" srcId="{CA5A7A64-EC84-47D6-9AC8-012014AEB317}" destId="{4B9BB0AF-A04C-4F81-8860-DF1ADE28CA8D}" srcOrd="3" destOrd="0" presId="urn:microsoft.com/office/officeart/2005/8/layout/hProcess9"/>
    <dgm:cxn modelId="{4690BEF9-B6F4-412F-B83D-9962EFEE4979}" type="presParOf" srcId="{CA5A7A64-EC84-47D6-9AC8-012014AEB317}" destId="{AD471639-555D-4A8B-AD71-94FB8B4CB7E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BDAFF-37FD-437A-ADA9-B07862A51B9F}">
      <dsp:nvSpPr>
        <dsp:cNvPr id="0" name=""/>
        <dsp:cNvSpPr/>
      </dsp:nvSpPr>
      <dsp:spPr>
        <a:xfrm>
          <a:off x="2466785" y="71583"/>
          <a:ext cx="3435996" cy="3435996"/>
        </a:xfrm>
        <a:prstGeom prst="ellipse">
          <a:avLst/>
        </a:prstGeom>
        <a:noFill/>
        <a:ln w="34925" cap="flat" cmpd="sng" algn="ctr">
          <a:solidFill>
            <a:srgbClr val="1954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bg1"/>
              </a:solidFill>
            </a:rPr>
            <a:t>t</a:t>
          </a:r>
        </a:p>
      </dsp:txBody>
      <dsp:txXfrm>
        <a:off x="2924918" y="672882"/>
        <a:ext cx="2519730" cy="1546198"/>
      </dsp:txXfrm>
    </dsp:sp>
    <dsp:sp modelId="{15E1B9EB-E94E-493B-8286-CBA80C5F61FC}">
      <dsp:nvSpPr>
        <dsp:cNvPr id="0" name=""/>
        <dsp:cNvSpPr/>
      </dsp:nvSpPr>
      <dsp:spPr>
        <a:xfrm>
          <a:off x="3706607" y="2219081"/>
          <a:ext cx="3435996" cy="3435996"/>
        </a:xfrm>
        <a:prstGeom prst="ellipse">
          <a:avLst/>
        </a:prstGeom>
        <a:noFill/>
        <a:ln w="34925" cap="flat" cmpd="sng" algn="ctr">
          <a:solidFill>
            <a:srgbClr val="1954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>
              <a:solidFill>
                <a:schemeClr val="bg1"/>
              </a:solidFill>
            </a:rPr>
            <a:t>t</a:t>
          </a:r>
          <a:endParaRPr lang="en-US" sz="6500" kern="1200" dirty="0">
            <a:solidFill>
              <a:schemeClr val="bg1"/>
            </a:solidFill>
          </a:endParaRPr>
        </a:p>
      </dsp:txBody>
      <dsp:txXfrm>
        <a:off x="4757450" y="3106713"/>
        <a:ext cx="2061597" cy="1889798"/>
      </dsp:txXfrm>
    </dsp:sp>
    <dsp:sp modelId="{42643333-9AD6-4AAB-99F7-B1E7D73CFCBD}">
      <dsp:nvSpPr>
        <dsp:cNvPr id="0" name=""/>
        <dsp:cNvSpPr/>
      </dsp:nvSpPr>
      <dsp:spPr>
        <a:xfrm>
          <a:off x="1226963" y="2219081"/>
          <a:ext cx="3435996" cy="3435996"/>
        </a:xfrm>
        <a:prstGeom prst="ellipse">
          <a:avLst/>
        </a:prstGeom>
        <a:noFill/>
        <a:ln w="34925" cap="flat" cmpd="sng" algn="ctr">
          <a:solidFill>
            <a:srgbClr val="1954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>
              <a:solidFill>
                <a:schemeClr val="bg1"/>
              </a:solidFill>
            </a:rPr>
            <a:t>t</a:t>
          </a:r>
          <a:endParaRPr lang="en-US" sz="6500" kern="1200" dirty="0">
            <a:solidFill>
              <a:schemeClr val="bg1"/>
            </a:solidFill>
          </a:endParaRPr>
        </a:p>
      </dsp:txBody>
      <dsp:txXfrm>
        <a:off x="1550519" y="3106713"/>
        <a:ext cx="2061597" cy="18897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1613A-D8EA-49FC-A290-903BEB7EB22F}">
      <dsp:nvSpPr>
        <dsp:cNvPr id="0" name=""/>
        <dsp:cNvSpPr/>
      </dsp:nvSpPr>
      <dsp:spPr>
        <a:xfrm>
          <a:off x="345248" y="0"/>
          <a:ext cx="3912822" cy="3526821"/>
        </a:xfrm>
        <a:prstGeom prst="rightArrow">
          <a:avLst/>
        </a:prstGeom>
        <a:solidFill>
          <a:srgbClr val="97C1B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F73DEC-42F8-48F4-A625-659206C33F47}">
      <dsp:nvSpPr>
        <dsp:cNvPr id="0" name=""/>
        <dsp:cNvSpPr/>
      </dsp:nvSpPr>
      <dsp:spPr>
        <a:xfrm>
          <a:off x="4944" y="1058046"/>
          <a:ext cx="1481693" cy="1410728"/>
        </a:xfrm>
        <a:prstGeom prst="roundRect">
          <a:avLst/>
        </a:prstGeom>
        <a:solidFill>
          <a:srgbClr val="19548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Gather partners</a:t>
          </a:r>
        </a:p>
      </dsp:txBody>
      <dsp:txXfrm>
        <a:off x="73810" y="1126912"/>
        <a:ext cx="1343961" cy="1272996"/>
      </dsp:txXfrm>
    </dsp:sp>
    <dsp:sp modelId="{C28813DC-6251-4633-A215-D451D55B024F}">
      <dsp:nvSpPr>
        <dsp:cNvPr id="0" name=""/>
        <dsp:cNvSpPr/>
      </dsp:nvSpPr>
      <dsp:spPr>
        <a:xfrm>
          <a:off x="1560813" y="1058046"/>
          <a:ext cx="1481693" cy="1410728"/>
        </a:xfrm>
        <a:prstGeom prst="roundRect">
          <a:avLst/>
        </a:prstGeom>
        <a:solidFill>
          <a:srgbClr val="19548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Develop plan together</a:t>
          </a:r>
        </a:p>
      </dsp:txBody>
      <dsp:txXfrm>
        <a:off x="1629679" y="1126912"/>
        <a:ext cx="1343961" cy="1272996"/>
      </dsp:txXfrm>
    </dsp:sp>
    <dsp:sp modelId="{AD471639-555D-4A8B-AD71-94FB8B4CB7EC}">
      <dsp:nvSpPr>
        <dsp:cNvPr id="0" name=""/>
        <dsp:cNvSpPr/>
      </dsp:nvSpPr>
      <dsp:spPr>
        <a:xfrm>
          <a:off x="3116681" y="1058046"/>
          <a:ext cx="1481693" cy="1410728"/>
        </a:xfrm>
        <a:prstGeom prst="roundRect">
          <a:avLst/>
        </a:prstGeom>
        <a:solidFill>
          <a:srgbClr val="19548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Jointly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Implement plan</a:t>
          </a:r>
        </a:p>
      </dsp:txBody>
      <dsp:txXfrm>
        <a:off x="3185547" y="1126912"/>
        <a:ext cx="1343961" cy="1272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A0D6E3-931C-4442-8ECB-DBEFED4E29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1CF8C2-67A0-DB4A-833A-53346EA892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5AED0-F9DF-174F-8A5F-EF8B613A97AC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727302-FF53-CF48-A2C6-93ECD9C63E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0AF44-F45D-8646-9095-020DC083EA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2AE1E-E0AA-DF4A-9BC4-A7E2FC661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42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C2B05-045A-2D4F-B64D-3516310FF2E7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41991-5067-1248-AF17-220FC2D79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63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41991-5067-1248-AF17-220FC2D791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7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41991-5067-1248-AF17-220FC2D791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34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41991-5067-1248-AF17-220FC2D791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27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41991-5067-1248-AF17-220FC2D791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4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Thinking holistically about our waters – drinking water, wastewater, stormwater and reuse water – and integrating our planning for these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41991-5067-1248-AF17-220FC2D791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10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41991-5067-1248-AF17-220FC2D791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44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41991-5067-1248-AF17-220FC2D791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65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41991-5067-1248-AF17-220FC2D791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36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41991-5067-1248-AF17-220FC2D791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68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41991-5067-1248-AF17-220FC2D791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86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41991-5067-1248-AF17-220FC2D791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4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41991-5067-1248-AF17-220FC2D791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38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41991-5067-1248-AF17-220FC2D791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0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6CFC8-6FFA-4340-82A0-52E102110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C19C2-A7AC-104D-97D0-8D7166D86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706E3-2A01-4D48-A9AE-DB8DBA635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C539-B3D4-0A4B-B636-976579058EC2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ADDDD-7EE2-1E43-9E57-6D3F73444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5AA9A-FCBB-9645-A02E-DF53E3A8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8168-AA2C-904F-8F6C-2EF64E53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D556D-A520-7B4F-91C9-0C52AFE23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AC7027-33D6-4240-8849-64B0A803A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156CD-6640-AE4E-AA6C-7E50C59A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C539-B3D4-0A4B-B636-976579058EC2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FDC05-AA0C-A145-80D7-FBC2090C7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E8AE9-092F-404B-B1BD-92B7FC3C8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8168-AA2C-904F-8F6C-2EF64E53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2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705B46-F413-C349-B6CE-B0E10765CD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5293A4-C7DD-2445-94B4-115EF651D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CF711-3DE3-0443-BDD6-B3BD30BF1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C539-B3D4-0A4B-B636-976579058EC2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56CD5-E957-144B-AFFB-7EEF7BC8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CE201-1801-AD4F-92D8-90E05A3A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8168-AA2C-904F-8F6C-2EF64E53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7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232ED-087A-1249-99CB-115E25B26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C7EDF-C856-0540-80FA-2B9E309E2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B50A4-3889-A548-B1B3-13DE0167D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C539-B3D4-0A4B-B636-976579058EC2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FA5EE-C377-204E-8962-690E5D1FD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462D0-7B1E-FB4D-A97F-F282D3395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8168-AA2C-904F-8F6C-2EF64E53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A1A1-AA70-BE48-A804-0D3E8EE86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BD70E-B042-0947-B7E2-6B61B8A9A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59358-B615-484C-ACB6-98AA14061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C539-B3D4-0A4B-B636-976579058EC2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776BB-654E-D446-BA4E-F981D2997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AE852-0D3E-994F-9BF5-77A8822C8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8168-AA2C-904F-8F6C-2EF64E53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67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F7EF8-24F9-3B49-A0D5-8F51729CE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90D28-A32C-D644-B661-1BE99685F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1EC7C-CCCB-9D4B-AAF4-0B2014DCD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63BDC-183F-9341-8EBD-FB334119F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C539-B3D4-0A4B-B636-976579058EC2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CD5366-2700-6643-A3F2-476034A7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E47E90-55EE-4F49-94CB-CA1401BF4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8168-AA2C-904F-8F6C-2EF64E53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04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8E066-CF5F-7A45-86CF-BE9EE6D0C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FCD40-213A-874D-995B-C6E1B2067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4A9CD-B452-7648-827E-10FDFE8CD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7A43B-5FA4-1C4F-BF1A-68A57BCEC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A3B3C-41EE-F446-A2E3-95BC07363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3EE13E-56CD-6A45-8350-28C85C3D2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C539-B3D4-0A4B-B636-976579058EC2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8F4FD8-BAB2-5D4D-94EA-82297EE97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1F63B1-EBF1-0A4F-A48F-5D3FEFFD7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8168-AA2C-904F-8F6C-2EF64E53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7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03B65-B758-524B-9B3E-321246ACD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71E1A3-E608-F34E-A859-328245A70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C539-B3D4-0A4B-B636-976579058EC2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F449BF-737D-9C4D-B4FE-D7124DB14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749FA3-5FA9-F84E-A8DB-0E3E5C72B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8168-AA2C-904F-8F6C-2EF64E53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4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0EAF2B-6DF5-B747-B356-17EFF6CFE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C539-B3D4-0A4B-B636-976579058EC2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8D4661-1D63-E748-8126-CADD05996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B8D56-4F58-9A41-B15F-74DA9E4D8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8168-AA2C-904F-8F6C-2EF64E53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0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811D1-E8ED-5E49-AD32-56FEAA0AF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F2A5C-5D22-B046-B4E7-6F85F1E06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463A29-A153-2E45-B851-7CB64B15E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50E30-9B1F-DC42-B604-7BAE5441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C539-B3D4-0A4B-B636-976579058EC2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11ED5-1B01-E64B-925F-C8AB8281B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872A5-22F1-D04C-989B-D61B74D17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8168-AA2C-904F-8F6C-2EF64E53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53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85C10-1A48-3043-B6BC-75A7B50A9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8DD2B3-55EF-FB40-8BAB-B599B1BE5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6D23B-A8CD-1D4E-A7F0-0B75C8775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0C150-7CC9-E54F-9FD8-03D5B2FDB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C539-B3D4-0A4B-B636-976579058EC2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CD2251-80A2-7746-9CC4-FA9C65E9A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8D07-1916-C14E-AA9F-61973E21D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8168-AA2C-904F-8F6C-2EF64E53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2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32CFE4-9CE3-F945-8896-7D54918E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B860C-748E-314E-8C47-0ECE61A85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5D284-09EF-E449-B7FA-310B825451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2C539-B3D4-0A4B-B636-976579058EC2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3798C-09B5-B946-93A4-E12E1A4BE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CA007-4ADF-8648-BA42-F05B516C1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28168-AA2C-904F-8F6C-2EF64E53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7" Type="http://schemas.openxmlformats.org/officeDocument/2006/relationships/image" Target="../media/image14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image" Target="../media/image13.tiff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6.png"/><Relationship Id="rId3" Type="http://schemas.openxmlformats.org/officeDocument/2006/relationships/image" Target="../media/image2.tiff"/><Relationship Id="rId7" Type="http://schemas.openxmlformats.org/officeDocument/2006/relationships/diagramLayout" Target="../diagrams/layout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tiff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image" Target="../media/image3.jpe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57C4D9-4E7A-1447-91C4-1DF53DECAC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047"/>
          <a:stretch/>
        </p:blipFill>
        <p:spPr>
          <a:xfrm>
            <a:off x="-76470" y="0"/>
            <a:ext cx="1226847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0DC245-9FE8-4B42-B258-A868D80FFECC}"/>
              </a:ext>
            </a:extLst>
          </p:cNvPr>
          <p:cNvSpPr/>
          <p:nvPr/>
        </p:nvSpPr>
        <p:spPr>
          <a:xfrm>
            <a:off x="261582" y="2251881"/>
            <a:ext cx="11668836" cy="4295888"/>
          </a:xfrm>
          <a:prstGeom prst="rect">
            <a:avLst/>
          </a:prstGeom>
          <a:solidFill>
            <a:srgbClr val="7089AE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4C3417-8507-4E03-9ED3-41C3925CB935}"/>
              </a:ext>
            </a:extLst>
          </p:cNvPr>
          <p:cNvGrpSpPr/>
          <p:nvPr/>
        </p:nvGrpSpPr>
        <p:grpSpPr>
          <a:xfrm>
            <a:off x="439977" y="2406981"/>
            <a:ext cx="11235576" cy="3965619"/>
            <a:chOff x="439977" y="2406981"/>
            <a:chExt cx="11235576" cy="396561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7BB501-E0BE-6C4F-B0B9-9A1008EAF0D0}"/>
                </a:ext>
              </a:extLst>
            </p:cNvPr>
            <p:cNvSpPr txBox="1"/>
            <p:nvPr/>
          </p:nvSpPr>
          <p:spPr>
            <a:xfrm>
              <a:off x="439977" y="2406981"/>
              <a:ext cx="11235576" cy="2954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spc="300" dirty="0">
                  <a:solidFill>
                    <a:schemeClr val="bg1"/>
                  </a:solidFill>
                  <a:latin typeface="Futura Medium" panose="020B0602020204020303" pitchFamily="34" charset="-79"/>
                  <a:ea typeface="MS PGothic" panose="020B0600070205080204" pitchFamily="34" charset="-128"/>
                  <a:cs typeface="Futura Medium" panose="020B0602020204020303" pitchFamily="34" charset="-79"/>
                </a:rPr>
                <a:t>ONE WATER</a:t>
              </a:r>
            </a:p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Futura Medium" panose="020B0602020204020303" pitchFamily="34" charset="-79"/>
                  <a:ea typeface="MS PGothic" panose="020B0600070205080204" pitchFamily="34" charset="-128"/>
                  <a:cs typeface="Futura Medium" panose="020B0602020204020303" pitchFamily="34" charset="-79"/>
                </a:rPr>
                <a:t>NEW BRAUNFELS</a:t>
              </a:r>
            </a:p>
            <a:p>
              <a:pPr algn="ctr"/>
              <a:r>
                <a:rPr lang="en-US" sz="6600" dirty="0">
                  <a:solidFill>
                    <a:schemeClr val="bg1"/>
                  </a:solidFill>
                  <a:latin typeface="Futura Medium" panose="020B0602020204020303" pitchFamily="34" charset="-79"/>
                  <a:ea typeface="MS PGothic" panose="020B0600070205080204" pitchFamily="34" charset="-128"/>
                  <a:cs typeface="Futura Medium" panose="020B0602020204020303" pitchFamily="34" charset="-79"/>
                </a:rPr>
                <a:t>INTERLOCAL AGREEMENT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62988E-E7B4-924B-9DBA-5FEA01384E5F}"/>
                </a:ext>
              </a:extLst>
            </p:cNvPr>
            <p:cNvSpPr/>
            <p:nvPr/>
          </p:nvSpPr>
          <p:spPr>
            <a:xfrm>
              <a:off x="2042582" y="5367634"/>
              <a:ext cx="8052890" cy="106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3F57BA6-DAAF-419E-875E-474C14736938}"/>
                </a:ext>
              </a:extLst>
            </p:cNvPr>
            <p:cNvSpPr txBox="1"/>
            <p:nvPr/>
          </p:nvSpPr>
          <p:spPr>
            <a:xfrm>
              <a:off x="3255281" y="5480048"/>
              <a:ext cx="5604996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Futura Medium" panose="020B0602020204020303" pitchFamily="34" charset="-79"/>
                  <a:cs typeface="Futura Medium" panose="020B0602020204020303" pitchFamily="34" charset="-79"/>
                </a:rPr>
                <a:t>PRESENTATION TO </a:t>
              </a:r>
            </a:p>
            <a:p>
              <a:pPr algn="ctr"/>
              <a:r>
                <a:rPr lang="en-US" sz="3200" dirty="0">
                  <a:solidFill>
                    <a:schemeClr val="bg1"/>
                  </a:solidFill>
                  <a:latin typeface="Futura Medium" panose="020B0602020204020303" pitchFamily="34" charset="-79"/>
                  <a:cs typeface="Futura Medium" panose="020B0602020204020303" pitchFamily="34" charset="-79"/>
                </a:rPr>
                <a:t>NBU BOARD OF TRUSTEES</a:t>
              </a:r>
              <a:endParaRPr lang="en-US" sz="3600" dirty="0">
                <a:solidFill>
                  <a:srgbClr val="FF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1718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7B1E98-A4CF-4671-8C29-663693FF7A06}"/>
              </a:ext>
            </a:extLst>
          </p:cNvPr>
          <p:cNvSpPr txBox="1"/>
          <p:nvPr/>
        </p:nvSpPr>
        <p:spPr>
          <a:xfrm>
            <a:off x="-811597" y="5620969"/>
            <a:ext cx="5261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ONE WATER </a:t>
            </a:r>
            <a:r>
              <a:rPr lang="en-US" sz="4000" b="1" spc="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ROADMAP</a:t>
            </a:r>
            <a:endParaRPr lang="en-US" sz="1000" b="1" spc="600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C20641-56D7-47B4-9805-6FBABACF0946}"/>
              </a:ext>
            </a:extLst>
          </p:cNvPr>
          <p:cNvGrpSpPr/>
          <p:nvPr/>
        </p:nvGrpSpPr>
        <p:grpSpPr>
          <a:xfrm>
            <a:off x="0" y="1"/>
            <a:ext cx="3081528" cy="6858000"/>
            <a:chOff x="0" y="1"/>
            <a:chExt cx="3081528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0DD563A-EDDC-49AE-97A8-FAF9BE849B2F}"/>
                </a:ext>
              </a:extLst>
            </p:cNvPr>
            <p:cNvSpPr/>
            <p:nvPr/>
          </p:nvSpPr>
          <p:spPr>
            <a:xfrm>
              <a:off x="0" y="1"/>
              <a:ext cx="3081528" cy="6858000"/>
            </a:xfrm>
            <a:prstGeom prst="rect">
              <a:avLst/>
            </a:prstGeom>
            <a:solidFill>
              <a:srgbClr val="195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B9E4AF3-4A03-43F9-9DDA-D434E3966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310" y="191923"/>
              <a:ext cx="2702266" cy="270226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91113A2-FAE0-47A9-8805-FBF8E3892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310" y="4823665"/>
              <a:ext cx="2702265" cy="182018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77A881A-0B24-440C-94FE-08B49E00A9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65" t="796" b="16047"/>
            <a:stretch/>
          </p:blipFill>
          <p:spPr>
            <a:xfrm>
              <a:off x="194310" y="3111682"/>
              <a:ext cx="2702265" cy="1503212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0BD8FD-A85F-4D84-BD9F-0DDACB55AB3A}"/>
              </a:ext>
            </a:extLst>
          </p:cNvPr>
          <p:cNvSpPr/>
          <p:nvPr/>
        </p:nvSpPr>
        <p:spPr>
          <a:xfrm>
            <a:off x="3081528" y="1"/>
            <a:ext cx="9110472" cy="946483"/>
          </a:xfrm>
          <a:prstGeom prst="rect">
            <a:avLst/>
          </a:prstGeom>
          <a:solidFill>
            <a:srgbClr val="195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4993B2-A0C7-4245-8290-EAB7E63319F6}"/>
              </a:ext>
            </a:extLst>
          </p:cNvPr>
          <p:cNvSpPr txBox="1"/>
          <p:nvPr/>
        </p:nvSpPr>
        <p:spPr>
          <a:xfrm>
            <a:off x="3090887" y="211632"/>
            <a:ext cx="2763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Futura Medium" panose="020B0602020204020303"/>
              </a:rPr>
              <a:t>Next Steps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77F262-4E98-443C-A3F2-57069D2DB3F3}"/>
              </a:ext>
            </a:extLst>
          </p:cNvPr>
          <p:cNvSpPr/>
          <p:nvPr/>
        </p:nvSpPr>
        <p:spPr>
          <a:xfrm>
            <a:off x="3359976" y="1206233"/>
            <a:ext cx="83921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July 19 | GBRA Board of Director consider Agreement </a:t>
            </a:r>
          </a:p>
          <a:p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August 14 | New Braunfels City Council considers Agreement</a:t>
            </a:r>
          </a:p>
          <a:p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August date TBD | One Water Community Celebration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7349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32D38F-FB89-2D4F-B86A-8FDEBACB53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0" r="30190"/>
          <a:stretch/>
        </p:blipFill>
        <p:spPr>
          <a:xfrm>
            <a:off x="8480758" y="83758"/>
            <a:ext cx="3640186" cy="3185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298A1C-0AC0-D642-8BFA-046071C18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797" y="83758"/>
            <a:ext cx="4817767" cy="3207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05EA12-5567-BC4C-BCCC-A285A64810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8478" y="3379203"/>
            <a:ext cx="5052465" cy="33890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3A43D0-5859-8E4B-A1FE-232C73461B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2036" y="3379203"/>
            <a:ext cx="3389011" cy="33890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40E1F9-639E-014A-B0DF-2DD1112424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1545234" y="1738376"/>
            <a:ext cx="6662037" cy="33976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3169A2-57AA-9C4F-8981-151BF45B178D}"/>
              </a:ext>
            </a:extLst>
          </p:cNvPr>
          <p:cNvSpPr txBox="1"/>
          <p:nvPr/>
        </p:nvSpPr>
        <p:spPr>
          <a:xfrm>
            <a:off x="3352037" y="106176"/>
            <a:ext cx="526128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THANK</a:t>
            </a:r>
          </a:p>
          <a:p>
            <a:pPr algn="ctr"/>
            <a:r>
              <a:rPr lang="en-US" sz="13800" b="1" spc="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YOU</a:t>
            </a:r>
            <a:endParaRPr lang="en-US" sz="9600" b="1" spc="600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77847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7B1E98-A4CF-4671-8C29-663693FF7A06}"/>
              </a:ext>
            </a:extLst>
          </p:cNvPr>
          <p:cNvSpPr txBox="1"/>
          <p:nvPr/>
        </p:nvSpPr>
        <p:spPr>
          <a:xfrm>
            <a:off x="-811597" y="5620969"/>
            <a:ext cx="5261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ONE WATER </a:t>
            </a:r>
            <a:r>
              <a:rPr lang="en-US" sz="4000" b="1" spc="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ROADMAP</a:t>
            </a:r>
            <a:endParaRPr lang="en-US" sz="1000" b="1" spc="600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37E515-851A-4148-BAD0-B168BEE61D11}"/>
              </a:ext>
            </a:extLst>
          </p:cNvPr>
          <p:cNvSpPr/>
          <p:nvPr/>
        </p:nvSpPr>
        <p:spPr>
          <a:xfrm>
            <a:off x="0" y="1"/>
            <a:ext cx="12192000" cy="946483"/>
          </a:xfrm>
          <a:prstGeom prst="rect">
            <a:avLst/>
          </a:prstGeom>
          <a:solidFill>
            <a:srgbClr val="195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8FC3E0-2FED-4878-9C37-73AAB21F648B}"/>
              </a:ext>
            </a:extLst>
          </p:cNvPr>
          <p:cNvSpPr txBox="1"/>
          <p:nvPr/>
        </p:nvSpPr>
        <p:spPr>
          <a:xfrm>
            <a:off x="251435" y="150076"/>
            <a:ext cx="3414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Futura Medium" panose="020B0602020204020303"/>
              </a:rPr>
              <a:t>What’s Ahead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E00B11D-1612-4D7B-8651-E8D8B17AEC8C}"/>
              </a:ext>
            </a:extLst>
          </p:cNvPr>
          <p:cNvGraphicFramePr/>
          <p:nvPr>
            <p:extLst/>
          </p:nvPr>
        </p:nvGraphicFramePr>
        <p:xfrm>
          <a:off x="727677" y="1944605"/>
          <a:ext cx="4603320" cy="3526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050DAB2-C82E-498A-92C5-838928F2BF7E}"/>
              </a:ext>
            </a:extLst>
          </p:cNvPr>
          <p:cNvSpPr/>
          <p:nvPr/>
        </p:nvSpPr>
        <p:spPr>
          <a:xfrm>
            <a:off x="3772127" y="2932945"/>
            <a:ext cx="1609344" cy="1543261"/>
          </a:xfrm>
          <a:prstGeom prst="roundRect">
            <a:avLst/>
          </a:prstGeom>
          <a:noFill/>
          <a:ln w="63500">
            <a:solidFill>
              <a:srgbClr val="EB6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EF647B6-3CB9-4E0F-BD0A-80FF7AF33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601569"/>
              </p:ext>
            </p:extLst>
          </p:nvPr>
        </p:nvGraphicFramePr>
        <p:xfrm>
          <a:off x="6206049" y="1482051"/>
          <a:ext cx="5390279" cy="4605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508">
                  <a:extLst>
                    <a:ext uri="{9D8B030D-6E8A-4147-A177-3AD203B41FA5}">
                      <a16:colId xmlns:a16="http://schemas.microsoft.com/office/drawing/2014/main" val="969237463"/>
                    </a:ext>
                  </a:extLst>
                </a:gridCol>
                <a:gridCol w="1699771">
                  <a:extLst>
                    <a:ext uri="{9D8B030D-6E8A-4147-A177-3AD203B41FA5}">
                      <a16:colId xmlns:a16="http://schemas.microsoft.com/office/drawing/2014/main" val="3347219720"/>
                    </a:ext>
                  </a:extLst>
                </a:gridCol>
              </a:tblGrid>
              <a:tr h="502628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Action</a:t>
                      </a:r>
                    </a:p>
                  </a:txBody>
                  <a:tcPr anchor="ctr">
                    <a:solidFill>
                      <a:srgbClr val="1954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Lead</a:t>
                      </a:r>
                    </a:p>
                  </a:txBody>
                  <a:tcPr anchor="ctr">
                    <a:solidFill>
                      <a:srgbClr val="1954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739970"/>
                  </a:ext>
                </a:extLst>
              </a:tr>
              <a:tr h="8675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Formalize interagency program with an interlocal agreement</a:t>
                      </a:r>
                    </a:p>
                  </a:txBody>
                  <a:tcPr anchor="ctr">
                    <a:solidFill>
                      <a:srgbClr val="97C1B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NBU, City of New Braunfels &amp; GBRA</a:t>
                      </a:r>
                    </a:p>
                  </a:txBody>
                  <a:tcPr anchor="ctr">
                    <a:solidFill>
                      <a:srgbClr val="97C1B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142101"/>
                  </a:ext>
                </a:extLst>
              </a:tr>
              <a:tr h="7979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Hire and onboard One Water Coordinator</a:t>
                      </a:r>
                    </a:p>
                  </a:txBody>
                  <a:tcPr anchor="ctr">
                    <a:solidFill>
                      <a:srgbClr val="97C1B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NBU</a:t>
                      </a:r>
                    </a:p>
                  </a:txBody>
                  <a:tcPr anchor="ctr">
                    <a:solidFill>
                      <a:srgbClr val="97C1B3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424016"/>
                  </a:ext>
                </a:extLst>
              </a:tr>
              <a:tr h="8675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Establish working committees and advisory council</a:t>
                      </a:r>
                    </a:p>
                  </a:txBody>
                  <a:tcPr anchor="ctr">
                    <a:solidFill>
                      <a:srgbClr val="97C1B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One Water Coordinator &amp; NBU</a:t>
                      </a:r>
                    </a:p>
                  </a:txBody>
                  <a:tcPr anchor="ctr">
                    <a:solidFill>
                      <a:srgbClr val="97C1B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791924"/>
                  </a:ext>
                </a:extLst>
              </a:tr>
              <a:tr h="784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Engage community stakeholders</a:t>
                      </a:r>
                    </a:p>
                  </a:txBody>
                  <a:tcPr anchor="ctr">
                    <a:solidFill>
                      <a:srgbClr val="97C1B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One Water Coordinator &amp; OWWG</a:t>
                      </a:r>
                    </a:p>
                  </a:txBody>
                  <a:tcPr anchor="ctr">
                    <a:solidFill>
                      <a:srgbClr val="97C1B3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43654"/>
                  </a:ext>
                </a:extLst>
              </a:tr>
              <a:tr h="784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Develop 3 to 5 year operational plan</a:t>
                      </a:r>
                    </a:p>
                  </a:txBody>
                  <a:tcPr anchor="ctr">
                    <a:solidFill>
                      <a:srgbClr val="97C1B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One Water Coordinator &amp; OWWG</a:t>
                      </a:r>
                    </a:p>
                  </a:txBody>
                  <a:tcPr anchor="ctr">
                    <a:solidFill>
                      <a:srgbClr val="97C1B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522080"/>
                  </a:ext>
                </a:extLst>
              </a:tr>
            </a:tbl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532884B-EC36-4C38-A4DE-D2C0F38CB15D}"/>
              </a:ext>
            </a:extLst>
          </p:cNvPr>
          <p:cNvSpPr/>
          <p:nvPr/>
        </p:nvSpPr>
        <p:spPr>
          <a:xfrm>
            <a:off x="6096000" y="1854653"/>
            <a:ext cx="5583810" cy="1121324"/>
          </a:xfrm>
          <a:prstGeom prst="roundRect">
            <a:avLst/>
          </a:prstGeom>
          <a:noFill/>
          <a:ln w="63500">
            <a:solidFill>
              <a:srgbClr val="EB6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E43A65-3066-4995-9351-D0195BEB1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8168-AA2C-904F-8F6C-2EF64E53A7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32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7B1E98-A4CF-4671-8C29-663693FF7A06}"/>
              </a:ext>
            </a:extLst>
          </p:cNvPr>
          <p:cNvSpPr txBox="1"/>
          <p:nvPr/>
        </p:nvSpPr>
        <p:spPr>
          <a:xfrm>
            <a:off x="-811597" y="5620969"/>
            <a:ext cx="5261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ONE WATER </a:t>
            </a:r>
            <a:r>
              <a:rPr lang="en-US" sz="4000" b="1" spc="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ROADMAP</a:t>
            </a:r>
            <a:endParaRPr lang="en-US" sz="1000" b="1" spc="600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C20641-56D7-47B4-9805-6FBABACF0946}"/>
              </a:ext>
            </a:extLst>
          </p:cNvPr>
          <p:cNvGrpSpPr/>
          <p:nvPr/>
        </p:nvGrpSpPr>
        <p:grpSpPr>
          <a:xfrm>
            <a:off x="0" y="1"/>
            <a:ext cx="3081528" cy="6858000"/>
            <a:chOff x="0" y="1"/>
            <a:chExt cx="3081528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0DD563A-EDDC-49AE-97A8-FAF9BE849B2F}"/>
                </a:ext>
              </a:extLst>
            </p:cNvPr>
            <p:cNvSpPr/>
            <p:nvPr/>
          </p:nvSpPr>
          <p:spPr>
            <a:xfrm>
              <a:off x="0" y="1"/>
              <a:ext cx="3081528" cy="6858000"/>
            </a:xfrm>
            <a:prstGeom prst="rect">
              <a:avLst/>
            </a:prstGeom>
            <a:solidFill>
              <a:srgbClr val="195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B9E4AF3-4A03-43F9-9DDA-D434E3966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310" y="191923"/>
              <a:ext cx="2702266" cy="270226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91113A2-FAE0-47A9-8805-FBF8E3892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310" y="4823665"/>
              <a:ext cx="2702265" cy="182018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77A881A-0B24-440C-94FE-08B49E00A9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65" t="796" b="16047"/>
            <a:stretch/>
          </p:blipFill>
          <p:spPr>
            <a:xfrm>
              <a:off x="194310" y="3111682"/>
              <a:ext cx="2702265" cy="1503212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0BD8FD-A85F-4D84-BD9F-0DDACB55AB3A}"/>
              </a:ext>
            </a:extLst>
          </p:cNvPr>
          <p:cNvSpPr/>
          <p:nvPr/>
        </p:nvSpPr>
        <p:spPr>
          <a:xfrm>
            <a:off x="3081528" y="1"/>
            <a:ext cx="9110472" cy="946483"/>
          </a:xfrm>
          <a:prstGeom prst="rect">
            <a:avLst/>
          </a:prstGeom>
          <a:solidFill>
            <a:srgbClr val="195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4993B2-A0C7-4245-8290-EAB7E63319F6}"/>
              </a:ext>
            </a:extLst>
          </p:cNvPr>
          <p:cNvSpPr txBox="1"/>
          <p:nvPr/>
        </p:nvSpPr>
        <p:spPr>
          <a:xfrm>
            <a:off x="3090887" y="150076"/>
            <a:ext cx="4796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Futura Medium" panose="020B0602020204020303"/>
              </a:rPr>
              <a:t>What is One Water?</a:t>
            </a:r>
          </a:p>
        </p:txBody>
      </p:sp>
      <p:sp>
        <p:nvSpPr>
          <p:cNvPr id="22" name="Content Placeholder 44">
            <a:extLst>
              <a:ext uri="{FF2B5EF4-FFF2-40B4-BE49-F238E27FC236}">
                <a16:creationId xmlns:a16="http://schemas.microsoft.com/office/drawing/2014/main" id="{7EE9D193-9672-42BD-9C24-CC8A0AEB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6140" y="1134399"/>
            <a:ext cx="8113299" cy="3689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One Water is an integrated planning and implementation approach to managing finite water resources for long-term resilience and reliability, meeting both community and ecosystem needs. </a:t>
            </a:r>
          </a:p>
          <a:p>
            <a:pPr marL="0" indent="0">
              <a:buNone/>
            </a:pPr>
            <a:r>
              <a:rPr lang="en-US" sz="1400" i="1" dirty="0"/>
              <a:t>Water Research Foundation (WRF)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29E6762-1ABD-4ECE-8383-83A74AEC67E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314" y="3746649"/>
            <a:ext cx="2926080" cy="27425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C84BD4C-7393-41B2-8861-8506BD8EE4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319" y="3865638"/>
            <a:ext cx="2742595" cy="277821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D104D3B-A9E8-401E-AEAC-0AE92CBDE4D7}"/>
              </a:ext>
            </a:extLst>
          </p:cNvPr>
          <p:cNvSpPr txBox="1"/>
          <p:nvPr/>
        </p:nvSpPr>
        <p:spPr>
          <a:xfrm>
            <a:off x="4530817" y="3256256"/>
            <a:ext cx="2184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Traditional Approach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16FD1E-D71E-4C86-9575-1A5DABEC813E}"/>
              </a:ext>
            </a:extLst>
          </p:cNvPr>
          <p:cNvSpPr txBox="1"/>
          <p:nvPr/>
        </p:nvSpPr>
        <p:spPr>
          <a:xfrm>
            <a:off x="7934403" y="3244334"/>
            <a:ext cx="2247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One Water Approach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716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9FDCE4-B06D-4EFF-96A1-4D146BCF34B3}"/>
              </a:ext>
            </a:extLst>
          </p:cNvPr>
          <p:cNvGrpSpPr/>
          <p:nvPr/>
        </p:nvGrpSpPr>
        <p:grpSpPr>
          <a:xfrm>
            <a:off x="0" y="1"/>
            <a:ext cx="3081528" cy="6858000"/>
            <a:chOff x="0" y="1"/>
            <a:chExt cx="3081528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E222FE2-12A0-49CE-AC27-684A2E3DDF65}"/>
                </a:ext>
              </a:extLst>
            </p:cNvPr>
            <p:cNvSpPr/>
            <p:nvPr/>
          </p:nvSpPr>
          <p:spPr>
            <a:xfrm>
              <a:off x="0" y="1"/>
              <a:ext cx="3081528" cy="6858000"/>
            </a:xfrm>
            <a:prstGeom prst="rect">
              <a:avLst/>
            </a:prstGeom>
            <a:solidFill>
              <a:srgbClr val="195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DE89C78-E1A4-4ECD-A06F-3F539D833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310" y="1951701"/>
              <a:ext cx="2702266" cy="270226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B73A974-1A99-471E-A0A2-2FCA30264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631" y="4845891"/>
              <a:ext cx="2702265" cy="182018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F3CF38B-99BF-454B-A1FF-0D861CCBE4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65" t="796" b="16047"/>
            <a:stretch/>
          </p:blipFill>
          <p:spPr>
            <a:xfrm>
              <a:off x="194311" y="224245"/>
              <a:ext cx="2702265" cy="1503212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FA5A990-0730-446C-B54A-31B906DDBE51}"/>
              </a:ext>
            </a:extLst>
          </p:cNvPr>
          <p:cNvSpPr/>
          <p:nvPr/>
        </p:nvSpPr>
        <p:spPr>
          <a:xfrm>
            <a:off x="3081528" y="1"/>
            <a:ext cx="9110472" cy="946483"/>
          </a:xfrm>
          <a:prstGeom prst="rect">
            <a:avLst/>
          </a:prstGeom>
          <a:solidFill>
            <a:srgbClr val="195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AEE237-8608-4006-A427-13EA6CE867EE}"/>
              </a:ext>
            </a:extLst>
          </p:cNvPr>
          <p:cNvSpPr txBox="1"/>
          <p:nvPr/>
        </p:nvSpPr>
        <p:spPr>
          <a:xfrm>
            <a:off x="3090887" y="150076"/>
            <a:ext cx="6603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Futura Medium" panose="020B0602020204020303"/>
              </a:rPr>
              <a:t>Agencies working together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06170DA-DD27-4A49-BAAD-7E7F3120E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9798" y="1096559"/>
            <a:ext cx="2929999" cy="5281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cap="all" dirty="0"/>
              <a:t>NEW BRAUNFELS UTILITIES</a:t>
            </a:r>
          </a:p>
          <a:p>
            <a:pPr marL="0" indent="0">
              <a:buNone/>
            </a:pPr>
            <a:r>
              <a:rPr lang="en-US" sz="1200" dirty="0"/>
              <a:t>Adam Willard* </a:t>
            </a:r>
          </a:p>
          <a:p>
            <a:pPr marL="0" indent="0">
              <a:buNone/>
            </a:pPr>
            <a:r>
              <a:rPr lang="en-US" sz="1200" dirty="0"/>
              <a:t>Andrew Cummings</a:t>
            </a:r>
          </a:p>
          <a:p>
            <a:pPr marL="0" indent="0">
              <a:buNone/>
            </a:pPr>
            <a:r>
              <a:rPr lang="en-US" sz="1200" dirty="0"/>
              <a:t>Brent Lundmark </a:t>
            </a:r>
          </a:p>
          <a:p>
            <a:pPr marL="0" indent="0">
              <a:buNone/>
            </a:pPr>
            <a:r>
              <a:rPr lang="en-US" sz="1200" dirty="0"/>
              <a:t>David Hubbard </a:t>
            </a:r>
          </a:p>
          <a:p>
            <a:pPr marL="0" indent="0">
              <a:buNone/>
            </a:pPr>
            <a:r>
              <a:rPr lang="en-US" sz="1200" dirty="0"/>
              <a:t>Dawn Schriewer </a:t>
            </a:r>
          </a:p>
          <a:p>
            <a:pPr marL="0" indent="0">
              <a:buNone/>
            </a:pPr>
            <a:r>
              <a:rPr lang="en-US" sz="1200" dirty="0"/>
              <a:t>Ian Taylor </a:t>
            </a:r>
          </a:p>
          <a:p>
            <a:pPr marL="0" indent="0">
              <a:buNone/>
            </a:pPr>
            <a:r>
              <a:rPr lang="en-US" sz="1200" dirty="0"/>
              <a:t>Jason Theurer</a:t>
            </a:r>
          </a:p>
          <a:p>
            <a:pPr marL="0" indent="0">
              <a:buNone/>
            </a:pPr>
            <a:r>
              <a:rPr lang="en-US" sz="1200" dirty="0"/>
              <a:t>Dr. Judith Dykes-Hoffmann</a:t>
            </a:r>
          </a:p>
          <a:p>
            <a:pPr marL="0" indent="0">
              <a:buNone/>
            </a:pPr>
            <a:r>
              <a:rPr lang="en-US" sz="1200" dirty="0"/>
              <a:t>Lauren Strack </a:t>
            </a:r>
          </a:p>
          <a:p>
            <a:pPr marL="0" indent="0">
              <a:buNone/>
            </a:pPr>
            <a:r>
              <a:rPr lang="en-US" sz="1200" dirty="0"/>
              <a:t>Mike Short </a:t>
            </a:r>
          </a:p>
          <a:p>
            <a:pPr marL="0" indent="0">
              <a:buNone/>
            </a:pPr>
            <a:r>
              <a:rPr lang="en-US" sz="1200" dirty="0"/>
              <a:t>Nancy Pappas	</a:t>
            </a:r>
          </a:p>
          <a:p>
            <a:pPr marL="0" indent="0">
              <a:buNone/>
            </a:pPr>
            <a:r>
              <a:rPr lang="en-US" sz="1200" dirty="0"/>
              <a:t>Ryan Kelso      		</a:t>
            </a:r>
          </a:p>
          <a:p>
            <a:pPr marL="0" indent="0">
              <a:buNone/>
            </a:pPr>
            <a:r>
              <a:rPr lang="en-US" sz="1200" dirty="0"/>
              <a:t>Shawn </a:t>
            </a:r>
            <a:r>
              <a:rPr lang="en-US" sz="1200" dirty="0" err="1"/>
              <a:t>Schorn</a:t>
            </a:r>
            <a:endParaRPr lang="en-US" sz="1200" dirty="0"/>
          </a:p>
          <a:p>
            <a:pPr marL="0" indent="0">
              <a:buNone/>
            </a:pPr>
            <a:r>
              <a:rPr lang="en-US" sz="1600" dirty="0"/>
              <a:t>	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16CFA2D-DE6C-4E39-AFF6-87A053493646}"/>
              </a:ext>
            </a:extLst>
          </p:cNvPr>
          <p:cNvSpPr txBox="1">
            <a:spLocks/>
          </p:cNvSpPr>
          <p:nvPr/>
        </p:nvSpPr>
        <p:spPr>
          <a:xfrm>
            <a:off x="6178788" y="1134814"/>
            <a:ext cx="2653822" cy="307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oodHeadlineOT" panose="020B0504020101020102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oodHeadlineOT" panose="020B0504020101020102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oodHeadlineOT" panose="020B0504020101020102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oodHeadlineOT" panose="020B0504020101020102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oodHeadlineOT" panose="020B0504020101020102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en-US" sz="1600" b="1" cap="all" dirty="0"/>
              <a:t>CITY OF NEW BRAUNFELS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22B82732-41C5-4D69-95BF-94208EA7FBBA}"/>
              </a:ext>
            </a:extLst>
          </p:cNvPr>
          <p:cNvSpPr txBox="1">
            <a:spLocks/>
          </p:cNvSpPr>
          <p:nvPr/>
        </p:nvSpPr>
        <p:spPr>
          <a:xfrm>
            <a:off x="9456689" y="1134814"/>
            <a:ext cx="3081528" cy="2006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oodHeadlineOT" panose="020B0504020101020102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oodHeadlineOT" panose="020B0504020101020102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oodHeadlineOT" panose="020B0504020101020102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oodHeadlineOT" panose="020B0504020101020102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oodHeadlineOT" panose="020B0504020101020102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en-US" sz="1600" b="1" cap="all" dirty="0"/>
              <a:t>GUADALUPE-BLANCO RIVER AUTHORITY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dirty="0"/>
              <a:t>Charlie Hickman*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dirty="0"/>
              <a:t>Elizabeth Edgerton*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dirty="0"/>
              <a:t>Jonathan Stinson*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dirty="0"/>
              <a:t>Lauren Willis*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dirty="0"/>
              <a:t>Nathan Pence</a:t>
            </a:r>
          </a:p>
          <a:p>
            <a:pPr marL="0" indent="0">
              <a:lnSpc>
                <a:spcPct val="70000"/>
              </a:lnSpc>
              <a:buNone/>
            </a:pPr>
            <a:endParaRPr lang="en-US" sz="1600" dirty="0"/>
          </a:p>
          <a:p>
            <a:pPr marL="0" indent="0">
              <a:lnSpc>
                <a:spcPct val="70000"/>
              </a:lnSpc>
              <a:buNone/>
            </a:pPr>
            <a:endParaRPr lang="en-US" sz="1600" dirty="0"/>
          </a:p>
          <a:p>
            <a:pPr marL="0" indent="0">
              <a:lnSpc>
                <a:spcPct val="70000"/>
              </a:lnSpc>
              <a:buNone/>
            </a:pPr>
            <a:endParaRPr lang="en-US" sz="1600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4B9F70BA-AD22-4FA6-9B02-5A0890D4BAA2}"/>
              </a:ext>
            </a:extLst>
          </p:cNvPr>
          <p:cNvSpPr txBox="1">
            <a:spLocks/>
          </p:cNvSpPr>
          <p:nvPr/>
        </p:nvSpPr>
        <p:spPr>
          <a:xfrm>
            <a:off x="9456689" y="3952537"/>
            <a:ext cx="2377363" cy="2473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oodHeadlineOT" panose="020B0504020101020102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oodHeadlineOT" panose="020B0504020101020102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oodHeadlineOT" panose="020B0504020101020102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oodHeadlineOT" panose="020B0504020101020102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oodHeadlineOT" panose="020B0504020101020102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en-US" sz="1400" b="1" cap="all" dirty="0"/>
              <a:t>ADDITIONAL MEMBERS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dirty="0"/>
              <a:t>Ashley Evans, </a:t>
            </a:r>
            <a:r>
              <a:rPr lang="en-US" sz="1200" i="1" dirty="0"/>
              <a:t>Arcadis U.S., Inc.</a:t>
            </a:r>
            <a:endParaRPr lang="en-US" sz="1200" dirty="0"/>
          </a:p>
          <a:p>
            <a:pPr marL="0" indent="0">
              <a:lnSpc>
                <a:spcPct val="70000"/>
              </a:lnSpc>
              <a:buNone/>
            </a:pPr>
            <a:r>
              <a:rPr lang="en-US" sz="1200" dirty="0"/>
              <a:t>Emily Warren </a:t>
            </a:r>
            <a:r>
              <a:rPr lang="en-US" sz="1200" dirty="0" err="1"/>
              <a:t>Armitano</a:t>
            </a:r>
            <a:r>
              <a:rPr lang="en-US" sz="1200" dirty="0"/>
              <a:t>, </a:t>
            </a:r>
            <a:r>
              <a:rPr lang="en-US" sz="1200" i="1" dirty="0"/>
              <a:t>Cynthia &amp; George Mitchell Foundation</a:t>
            </a:r>
            <a:endParaRPr lang="en-US" sz="1200" dirty="0"/>
          </a:p>
          <a:p>
            <a:pPr marL="0" indent="0">
              <a:lnSpc>
                <a:spcPct val="70000"/>
              </a:lnSpc>
              <a:buNone/>
            </a:pPr>
            <a:r>
              <a:rPr lang="en-US" sz="1200" dirty="0"/>
              <a:t>Jacqueline Ashmore,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i="1" dirty="0"/>
              <a:t>Institute for Sustainable Energy, Boston University</a:t>
            </a:r>
            <a:endParaRPr lang="en-US" sz="1200" dirty="0"/>
          </a:p>
          <a:p>
            <a:pPr marL="0" indent="0">
              <a:lnSpc>
                <a:spcPct val="70000"/>
              </a:lnSpc>
              <a:buNone/>
            </a:pPr>
            <a:r>
              <a:rPr lang="en-US" sz="1200" dirty="0"/>
              <a:t>Tom </a:t>
            </a:r>
            <a:r>
              <a:rPr lang="en-US" sz="1200" dirty="0" err="1"/>
              <a:t>Hegemier</a:t>
            </a:r>
            <a:r>
              <a:rPr lang="en-US" sz="1200" dirty="0"/>
              <a:t>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200" i="1" dirty="0"/>
              <a:t>Doucet and Associates, Inc.</a:t>
            </a:r>
            <a:endParaRPr lang="en-US" sz="1200" dirty="0"/>
          </a:p>
          <a:p>
            <a:endParaRPr lang="en-US" sz="1400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DC84540-4A34-40F5-9211-231BFD303D51}"/>
              </a:ext>
            </a:extLst>
          </p:cNvPr>
          <p:cNvSpPr txBox="1">
            <a:spLocks/>
          </p:cNvSpPr>
          <p:nvPr/>
        </p:nvSpPr>
        <p:spPr>
          <a:xfrm>
            <a:off x="3271159" y="6588118"/>
            <a:ext cx="5427680" cy="1802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oodHeadlineOT" panose="020B0504020101020102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oodHeadlineOT" panose="020B0504020101020102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oodHeadlineOT" panose="020B0504020101020102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oodHeadlineOT" panose="020B0504020101020102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oodHeadlineOT" panose="020B0504020101020102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en-US" sz="1200" b="1" dirty="0"/>
              <a:t>* </a:t>
            </a:r>
            <a:r>
              <a:rPr lang="en-US" sz="1100" i="1" dirty="0"/>
              <a:t>Joined One Water Working Group after Roadmap completion</a:t>
            </a:r>
            <a:endParaRPr lang="en-US" sz="1050" i="1" dirty="0"/>
          </a:p>
          <a:p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714649-82D3-4219-9BA3-286CE1865E31}"/>
              </a:ext>
            </a:extLst>
          </p:cNvPr>
          <p:cNvSpPr/>
          <p:nvPr/>
        </p:nvSpPr>
        <p:spPr>
          <a:xfrm>
            <a:off x="6178788" y="1376293"/>
            <a:ext cx="6096000" cy="50497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u="sng" dirty="0"/>
              <a:t>City Manager’s Office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Robert </a:t>
            </a:r>
            <a:r>
              <a:rPr lang="en-US" sz="1200" dirty="0" err="1"/>
              <a:t>Camareno</a:t>
            </a:r>
            <a:endParaRPr lang="en-US" sz="1200" dirty="0"/>
          </a:p>
          <a:p>
            <a:pPr>
              <a:lnSpc>
                <a:spcPct val="150000"/>
              </a:lnSpc>
            </a:pPr>
            <a:r>
              <a:rPr lang="en-US" sz="1200" dirty="0"/>
              <a:t>Jordan Matney</a:t>
            </a:r>
          </a:p>
          <a:p>
            <a:pPr>
              <a:lnSpc>
                <a:spcPct val="150000"/>
              </a:lnSpc>
            </a:pPr>
            <a:endParaRPr lang="en-US" sz="1200" dirty="0"/>
          </a:p>
          <a:p>
            <a:pPr>
              <a:lnSpc>
                <a:spcPct val="150000"/>
              </a:lnSpc>
            </a:pPr>
            <a:r>
              <a:rPr lang="en-US" sz="1200" u="sng" dirty="0"/>
              <a:t>Planning &amp; Development Services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Jean Drew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Matt Greene* 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Christopher Looney   </a:t>
            </a:r>
          </a:p>
          <a:p>
            <a:pPr>
              <a:lnSpc>
                <a:spcPct val="150000"/>
              </a:lnSpc>
            </a:pPr>
            <a:endParaRPr lang="en-US" sz="1200" dirty="0"/>
          </a:p>
          <a:p>
            <a:pPr>
              <a:lnSpc>
                <a:spcPct val="150000"/>
              </a:lnSpc>
            </a:pPr>
            <a:r>
              <a:rPr lang="en-US" sz="1200" u="sng" dirty="0"/>
              <a:t>Transportation and Capital Improvements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Carly Farmer*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Garry Ford, Jr.</a:t>
            </a:r>
          </a:p>
          <a:p>
            <a:pPr>
              <a:lnSpc>
                <a:spcPct val="150000"/>
              </a:lnSpc>
            </a:pPr>
            <a:endParaRPr lang="en-US" sz="1200" dirty="0"/>
          </a:p>
          <a:p>
            <a:pPr>
              <a:lnSpc>
                <a:spcPct val="150000"/>
              </a:lnSpc>
            </a:pPr>
            <a:r>
              <a:rPr lang="en-US" sz="1200" u="sng" dirty="0"/>
              <a:t>Watershed Management/Public Works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Phillip Quast* </a:t>
            </a:r>
          </a:p>
          <a:p>
            <a:pPr>
              <a:lnSpc>
                <a:spcPct val="150000"/>
              </a:lnSpc>
            </a:pPr>
            <a:endParaRPr lang="en-US" sz="1200" dirty="0"/>
          </a:p>
          <a:p>
            <a:pPr>
              <a:lnSpc>
                <a:spcPct val="150000"/>
              </a:lnSpc>
            </a:pPr>
            <a:r>
              <a:rPr lang="en-US" sz="1200" u="sng" dirty="0"/>
              <a:t>Parks &amp; Recreation</a:t>
            </a:r>
          </a:p>
          <a:p>
            <a:pPr>
              <a:lnSpc>
                <a:spcPct val="150000"/>
              </a:lnSpc>
            </a:pPr>
            <a:r>
              <a:rPr lang="en-US" sz="1200" dirty="0" err="1"/>
              <a:t>Ylda</a:t>
            </a:r>
            <a:r>
              <a:rPr lang="en-US" sz="1200" dirty="0"/>
              <a:t> Capriccioso</a:t>
            </a:r>
          </a:p>
        </p:txBody>
      </p:sp>
    </p:spTree>
    <p:extLst>
      <p:ext uri="{BB962C8B-B14F-4D97-AF65-F5344CB8AC3E}">
        <p14:creationId xmlns:p14="http://schemas.microsoft.com/office/powerpoint/2010/main" val="1123772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7B1E98-A4CF-4671-8C29-663693FF7A06}"/>
              </a:ext>
            </a:extLst>
          </p:cNvPr>
          <p:cNvSpPr txBox="1"/>
          <p:nvPr/>
        </p:nvSpPr>
        <p:spPr>
          <a:xfrm>
            <a:off x="-811597" y="5620969"/>
            <a:ext cx="5261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ONE WATER </a:t>
            </a:r>
            <a:r>
              <a:rPr lang="en-US" sz="4000" b="1" spc="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ROADMAP</a:t>
            </a:r>
            <a:endParaRPr lang="en-US" sz="1000" b="1" spc="600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C20641-56D7-47B4-9805-6FBABACF0946}"/>
              </a:ext>
            </a:extLst>
          </p:cNvPr>
          <p:cNvGrpSpPr/>
          <p:nvPr/>
        </p:nvGrpSpPr>
        <p:grpSpPr>
          <a:xfrm>
            <a:off x="0" y="1"/>
            <a:ext cx="3081528" cy="6858000"/>
            <a:chOff x="0" y="1"/>
            <a:chExt cx="3081528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0DD563A-EDDC-49AE-97A8-FAF9BE849B2F}"/>
                </a:ext>
              </a:extLst>
            </p:cNvPr>
            <p:cNvSpPr/>
            <p:nvPr/>
          </p:nvSpPr>
          <p:spPr>
            <a:xfrm>
              <a:off x="0" y="1"/>
              <a:ext cx="3081528" cy="6858000"/>
            </a:xfrm>
            <a:prstGeom prst="rect">
              <a:avLst/>
            </a:prstGeom>
            <a:solidFill>
              <a:srgbClr val="195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B9E4AF3-4A03-43F9-9DDA-D434E3966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310" y="191923"/>
              <a:ext cx="2702266" cy="270226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91113A2-FAE0-47A9-8805-FBF8E3892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310" y="4823665"/>
              <a:ext cx="2702265" cy="182018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77A881A-0B24-440C-94FE-08B49E00A9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65" t="796" b="16047"/>
            <a:stretch/>
          </p:blipFill>
          <p:spPr>
            <a:xfrm>
              <a:off x="194310" y="3111682"/>
              <a:ext cx="2702265" cy="1503212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0BD8FD-A85F-4D84-BD9F-0DDACB55AB3A}"/>
              </a:ext>
            </a:extLst>
          </p:cNvPr>
          <p:cNvSpPr/>
          <p:nvPr/>
        </p:nvSpPr>
        <p:spPr>
          <a:xfrm>
            <a:off x="3081528" y="1"/>
            <a:ext cx="9110472" cy="946483"/>
          </a:xfrm>
          <a:prstGeom prst="rect">
            <a:avLst/>
          </a:prstGeom>
          <a:solidFill>
            <a:srgbClr val="195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4993B2-A0C7-4245-8290-EAB7E63319F6}"/>
              </a:ext>
            </a:extLst>
          </p:cNvPr>
          <p:cNvSpPr txBox="1"/>
          <p:nvPr/>
        </p:nvSpPr>
        <p:spPr>
          <a:xfrm>
            <a:off x="3090887" y="211632"/>
            <a:ext cx="775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Futura Medium" panose="020B0602020204020303"/>
              </a:rPr>
              <a:t>Collaboration for our shared resources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8FF1D1-CF15-47E7-AC5C-530AA7EB7364}"/>
              </a:ext>
            </a:extLst>
          </p:cNvPr>
          <p:cNvGrpSpPr/>
          <p:nvPr/>
        </p:nvGrpSpPr>
        <p:grpSpPr>
          <a:xfrm>
            <a:off x="3451980" y="1073539"/>
            <a:ext cx="8369568" cy="5726661"/>
            <a:chOff x="2937150" y="1073539"/>
            <a:chExt cx="8369568" cy="5726661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62978BB1-AFFC-4621-A008-35F90A14CFB4}"/>
                </a:ext>
              </a:extLst>
            </p:cNvPr>
            <p:cNvGraphicFramePr/>
            <p:nvPr>
              <p:extLst/>
            </p:nvPr>
          </p:nvGraphicFramePr>
          <p:xfrm>
            <a:off x="2937150" y="1073539"/>
            <a:ext cx="8369568" cy="572666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EC3D252-12B6-4F70-8CD9-EACA581D8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50676" y="2463570"/>
              <a:ext cx="1542515" cy="861238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C180915-10AC-425D-957D-A0A0D22369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78662" y="4234902"/>
            <a:ext cx="2748944" cy="21243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6B6934-CE4D-4DC4-94D7-E4BF09F84F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75839" y="4326758"/>
            <a:ext cx="1347436" cy="14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37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7B1E98-A4CF-4671-8C29-663693FF7A06}"/>
              </a:ext>
            </a:extLst>
          </p:cNvPr>
          <p:cNvSpPr txBox="1"/>
          <p:nvPr/>
        </p:nvSpPr>
        <p:spPr>
          <a:xfrm>
            <a:off x="-811597" y="5620969"/>
            <a:ext cx="5261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ONE WATER </a:t>
            </a:r>
            <a:r>
              <a:rPr lang="en-US" sz="4000" b="1" spc="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ROADMAP</a:t>
            </a:r>
            <a:endParaRPr lang="en-US" sz="1000" b="1" spc="600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929DF07-0879-4237-8F33-8872CE0DE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624919"/>
              </p:ext>
            </p:extLst>
          </p:nvPr>
        </p:nvGraphicFramePr>
        <p:xfrm>
          <a:off x="3761770" y="2249436"/>
          <a:ext cx="7807241" cy="419616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752477">
                  <a:extLst>
                    <a:ext uri="{9D8B030D-6E8A-4147-A177-3AD203B41FA5}">
                      <a16:colId xmlns:a16="http://schemas.microsoft.com/office/drawing/2014/main" val="2506233537"/>
                    </a:ext>
                  </a:extLst>
                </a:gridCol>
                <a:gridCol w="7054764">
                  <a:extLst>
                    <a:ext uri="{9D8B030D-6E8A-4147-A177-3AD203B41FA5}">
                      <a16:colId xmlns:a16="http://schemas.microsoft.com/office/drawing/2014/main" val="2844922480"/>
                    </a:ext>
                  </a:extLst>
                </a:gridCol>
              </a:tblGrid>
              <a:tr h="839233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chemeClr val="bg1"/>
                          </a:solidFill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195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95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95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95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54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 anchor="ctr">
                    <a:lnL w="76200" cap="flat" cmpd="sng" algn="ctr">
                      <a:solidFill>
                        <a:srgbClr val="195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95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95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95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9604144"/>
                  </a:ext>
                </a:extLst>
              </a:tr>
              <a:tr h="8392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195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95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95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95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54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 anchor="ctr">
                    <a:lnL w="76200" cap="flat" cmpd="sng" algn="ctr">
                      <a:solidFill>
                        <a:srgbClr val="195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95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95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95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5714477"/>
                  </a:ext>
                </a:extLst>
              </a:tr>
              <a:tr h="8392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195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95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95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95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54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 anchor="ctr">
                    <a:lnL w="76200" cap="flat" cmpd="sng" algn="ctr">
                      <a:solidFill>
                        <a:srgbClr val="195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95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95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95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7289556"/>
                  </a:ext>
                </a:extLst>
              </a:tr>
              <a:tr h="8392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195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95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95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95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54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 anchor="ctr">
                    <a:lnL w="76200" cap="flat" cmpd="sng" algn="ctr">
                      <a:solidFill>
                        <a:srgbClr val="195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95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95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95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4022011"/>
                  </a:ext>
                </a:extLst>
              </a:tr>
              <a:tr h="8392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195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95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95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95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54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 anchor="ctr">
                    <a:lnL w="76200" cap="flat" cmpd="sng" algn="ctr">
                      <a:solidFill>
                        <a:srgbClr val="195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95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95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95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203059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9F4D4A6-728C-4CE0-A555-FAE9D6C17208}"/>
              </a:ext>
            </a:extLst>
          </p:cNvPr>
          <p:cNvSpPr txBox="1"/>
          <p:nvPr/>
        </p:nvSpPr>
        <p:spPr>
          <a:xfrm>
            <a:off x="4563035" y="2467582"/>
            <a:ext cx="6452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</a:rPr>
              <a:t>Plan for &amp; manage water resources holistically &amp; sustainably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4C29E3-65E1-495E-8ED0-64C659D3B2E0}"/>
              </a:ext>
            </a:extLst>
          </p:cNvPr>
          <p:cNvSpPr txBox="1"/>
          <p:nvPr/>
        </p:nvSpPr>
        <p:spPr>
          <a:xfrm>
            <a:off x="4549014" y="3157697"/>
            <a:ext cx="5800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Maximize environmental, social, &amp; economic benefits </a:t>
            </a:r>
          </a:p>
          <a:p>
            <a:r>
              <a:rPr lang="en-US" sz="2000" dirty="0"/>
              <a:t>to the greater New Braunfels area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32D41B-179D-4DC5-BBDA-81B40A030517}"/>
              </a:ext>
            </a:extLst>
          </p:cNvPr>
          <p:cNvSpPr txBox="1"/>
          <p:nvPr/>
        </p:nvSpPr>
        <p:spPr>
          <a:xfrm>
            <a:off x="4549014" y="4124196"/>
            <a:ext cx="6453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</a:rPr>
              <a:t>Ensure water remains a celebrated feature of New Braunfels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EA8F7C-22DD-4658-8A0E-9DD3D0B5B500}"/>
              </a:ext>
            </a:extLst>
          </p:cNvPr>
          <p:cNvSpPr txBox="1"/>
          <p:nvPr/>
        </p:nvSpPr>
        <p:spPr>
          <a:xfrm>
            <a:off x="4549014" y="5805346"/>
            <a:ext cx="6928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</a:rPr>
              <a:t>Ensure healthy watersheds, waterways &amp; groundwater resources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DC7728-1999-401A-B47F-CA1DA6CC2BD3}"/>
              </a:ext>
            </a:extLst>
          </p:cNvPr>
          <p:cNvSpPr txBox="1"/>
          <p:nvPr/>
        </p:nvSpPr>
        <p:spPr>
          <a:xfrm>
            <a:off x="4572648" y="4992133"/>
            <a:ext cx="440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</a:rPr>
              <a:t>Provide sustainable &amp; high-quality water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7C6FFA-C1DE-4930-B029-5C458EB79DBD}"/>
              </a:ext>
            </a:extLst>
          </p:cNvPr>
          <p:cNvSpPr/>
          <p:nvPr/>
        </p:nvSpPr>
        <p:spPr>
          <a:xfrm>
            <a:off x="3729145" y="462992"/>
            <a:ext cx="7891272" cy="1759424"/>
          </a:xfrm>
          <a:prstGeom prst="rect">
            <a:avLst/>
          </a:prstGeom>
          <a:solidFill>
            <a:srgbClr val="195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F35B48-F2CC-416E-BECC-60B6CAA462A1}"/>
              </a:ext>
            </a:extLst>
          </p:cNvPr>
          <p:cNvSpPr/>
          <p:nvPr/>
        </p:nvSpPr>
        <p:spPr>
          <a:xfrm>
            <a:off x="4054253" y="1081267"/>
            <a:ext cx="72222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To ensure water remains a celebrated &amp; protected feature of our community by collaboratively managing our water resources to safeguard watersheds, waterways &amp; groundwater.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4EFDF3-7CC5-4C4D-B985-A97468B05BBC}"/>
              </a:ext>
            </a:extLst>
          </p:cNvPr>
          <p:cNvSpPr txBox="1"/>
          <p:nvPr/>
        </p:nvSpPr>
        <p:spPr>
          <a:xfrm>
            <a:off x="6982350" y="538671"/>
            <a:ext cx="1830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Futura Medium" panose="020B0602020204020303"/>
              </a:rPr>
              <a:t>VISION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C20641-56D7-47B4-9805-6FBABACF0946}"/>
              </a:ext>
            </a:extLst>
          </p:cNvPr>
          <p:cNvGrpSpPr/>
          <p:nvPr/>
        </p:nvGrpSpPr>
        <p:grpSpPr>
          <a:xfrm>
            <a:off x="0" y="1"/>
            <a:ext cx="3081528" cy="6858000"/>
            <a:chOff x="0" y="1"/>
            <a:chExt cx="3081528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0DD563A-EDDC-49AE-97A8-FAF9BE849B2F}"/>
                </a:ext>
              </a:extLst>
            </p:cNvPr>
            <p:cNvSpPr/>
            <p:nvPr/>
          </p:nvSpPr>
          <p:spPr>
            <a:xfrm>
              <a:off x="0" y="1"/>
              <a:ext cx="3081528" cy="6858000"/>
            </a:xfrm>
            <a:prstGeom prst="rect">
              <a:avLst/>
            </a:prstGeom>
            <a:solidFill>
              <a:srgbClr val="195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B9E4AF3-4A03-43F9-9DDA-D434E3966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310" y="191923"/>
              <a:ext cx="2702266" cy="270226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91113A2-FAE0-47A9-8805-FBF8E3892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310" y="4823665"/>
              <a:ext cx="2702265" cy="182018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77A881A-0B24-440C-94FE-08B49E00A9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65" t="796" b="16047"/>
            <a:stretch/>
          </p:blipFill>
          <p:spPr>
            <a:xfrm>
              <a:off x="194310" y="3111682"/>
              <a:ext cx="2702265" cy="15032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3355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7B1E98-A4CF-4671-8C29-663693FF7A06}"/>
              </a:ext>
            </a:extLst>
          </p:cNvPr>
          <p:cNvSpPr txBox="1"/>
          <p:nvPr/>
        </p:nvSpPr>
        <p:spPr>
          <a:xfrm>
            <a:off x="-811597" y="5620969"/>
            <a:ext cx="5261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ONE WATER </a:t>
            </a:r>
            <a:r>
              <a:rPr lang="en-US" sz="4000" b="1" spc="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ROADMAP</a:t>
            </a:r>
            <a:endParaRPr lang="en-US" sz="1000" b="1" spc="600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C20641-56D7-47B4-9805-6FBABACF0946}"/>
              </a:ext>
            </a:extLst>
          </p:cNvPr>
          <p:cNvGrpSpPr/>
          <p:nvPr/>
        </p:nvGrpSpPr>
        <p:grpSpPr>
          <a:xfrm>
            <a:off x="0" y="1"/>
            <a:ext cx="3081528" cy="6858000"/>
            <a:chOff x="0" y="1"/>
            <a:chExt cx="3081528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0DD563A-EDDC-49AE-97A8-FAF9BE849B2F}"/>
                </a:ext>
              </a:extLst>
            </p:cNvPr>
            <p:cNvSpPr/>
            <p:nvPr/>
          </p:nvSpPr>
          <p:spPr>
            <a:xfrm>
              <a:off x="0" y="1"/>
              <a:ext cx="3081528" cy="6858000"/>
            </a:xfrm>
            <a:prstGeom prst="rect">
              <a:avLst/>
            </a:prstGeom>
            <a:solidFill>
              <a:srgbClr val="195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B9E4AF3-4A03-43F9-9DDA-D434E3966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310" y="191923"/>
              <a:ext cx="2702266" cy="270226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91113A2-FAE0-47A9-8805-FBF8E3892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310" y="4823665"/>
              <a:ext cx="2702265" cy="182018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77A881A-0B24-440C-94FE-08B49E00A9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65" t="796" b="16047"/>
            <a:stretch/>
          </p:blipFill>
          <p:spPr>
            <a:xfrm>
              <a:off x="194310" y="3111682"/>
              <a:ext cx="2702265" cy="1503212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0BD8FD-A85F-4D84-BD9F-0DDACB55AB3A}"/>
              </a:ext>
            </a:extLst>
          </p:cNvPr>
          <p:cNvSpPr/>
          <p:nvPr/>
        </p:nvSpPr>
        <p:spPr>
          <a:xfrm>
            <a:off x="3081528" y="1"/>
            <a:ext cx="9110472" cy="946483"/>
          </a:xfrm>
          <a:prstGeom prst="rect">
            <a:avLst/>
          </a:prstGeom>
          <a:solidFill>
            <a:srgbClr val="195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B8AFD7-F7FD-46BA-8FF3-C457186D7FA5}"/>
              </a:ext>
            </a:extLst>
          </p:cNvPr>
          <p:cNvSpPr txBox="1"/>
          <p:nvPr/>
        </p:nvSpPr>
        <p:spPr>
          <a:xfrm>
            <a:off x="2999937" y="146040"/>
            <a:ext cx="5014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Futura Medium" panose="020B0602020204020303"/>
              </a:rPr>
              <a:t>One Water Roadmap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845FC8-352E-469F-87B6-244664624EBD}"/>
              </a:ext>
            </a:extLst>
          </p:cNvPr>
          <p:cNvSpPr/>
          <p:nvPr/>
        </p:nvSpPr>
        <p:spPr>
          <a:xfrm>
            <a:off x="3359976" y="1206233"/>
            <a:ext cx="839214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Proactive approach to managing shared resources</a:t>
            </a:r>
          </a:p>
          <a:p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Aligned with agency missions</a:t>
            </a:r>
          </a:p>
          <a:p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Synergistic with existing/planned programs &amp; plans (Envision New Braunfels, WPPs, Parks Master Plan, EA HCP, &amp; more)</a:t>
            </a:r>
          </a:p>
          <a:p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Supports agencies in meeting state &amp; federal regulatory requirements (MS4, Incidental Take Permit, Dry Comal Creek &amp; Comal River WPP,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Provides platform &amp; process for coordinating across agencies</a:t>
            </a:r>
          </a:p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Positive PR &amp; </a:t>
            </a:r>
            <a:r>
              <a:rPr lang="en-US" sz="2400" i="1" dirty="0"/>
              <a:t>“It’s what our constituents expect us to do”</a:t>
            </a:r>
          </a:p>
        </p:txBody>
      </p:sp>
    </p:spTree>
    <p:extLst>
      <p:ext uri="{BB962C8B-B14F-4D97-AF65-F5344CB8AC3E}">
        <p14:creationId xmlns:p14="http://schemas.microsoft.com/office/powerpoint/2010/main" val="623619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7B1E98-A4CF-4671-8C29-663693FF7A06}"/>
              </a:ext>
            </a:extLst>
          </p:cNvPr>
          <p:cNvSpPr txBox="1"/>
          <p:nvPr/>
        </p:nvSpPr>
        <p:spPr>
          <a:xfrm>
            <a:off x="-811597" y="5620969"/>
            <a:ext cx="5261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ONE WATER </a:t>
            </a:r>
            <a:r>
              <a:rPr lang="en-US" sz="4000" b="1" spc="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ROADMAP</a:t>
            </a:r>
            <a:endParaRPr lang="en-US" sz="1000" b="1" spc="600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37E515-851A-4148-BAD0-B168BEE61D11}"/>
              </a:ext>
            </a:extLst>
          </p:cNvPr>
          <p:cNvSpPr/>
          <p:nvPr/>
        </p:nvSpPr>
        <p:spPr>
          <a:xfrm>
            <a:off x="0" y="1"/>
            <a:ext cx="12192000" cy="946483"/>
          </a:xfrm>
          <a:prstGeom prst="rect">
            <a:avLst/>
          </a:prstGeom>
          <a:solidFill>
            <a:srgbClr val="195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CD8211-8B8A-49F7-921B-721ACA0D3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569" y="1391567"/>
            <a:ext cx="3921877" cy="49884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6B6582-46A6-49F7-9B9F-4198BD585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609" y="1266876"/>
            <a:ext cx="7183540" cy="55544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Adopt the One Water Roadmap plan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Develop a formal agreement between three agencies (NBU, City of New Braunfels &amp; GBRA) to collaboratively advance the plan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0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dirty="0"/>
              <a:t>Hire and onboard One Water Coordinator to advance plan &amp; coordinate program across multiple agencies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en-US" sz="1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Advance “no regrets” and easy-to-execute activities from each Roadmap objective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Leadership from participating agencies will be responsible for successful implementation, such as: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Appointment of Advisory Council members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Hiring One Water Coordinator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Establishing Working Groups </a:t>
            </a:r>
          </a:p>
          <a:p>
            <a:pPr lvl="0"/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DB33AE-F732-46A3-A262-BAF63B7354D5}"/>
              </a:ext>
            </a:extLst>
          </p:cNvPr>
          <p:cNvSpPr txBox="1"/>
          <p:nvPr/>
        </p:nvSpPr>
        <p:spPr>
          <a:xfrm>
            <a:off x="95771" y="137184"/>
            <a:ext cx="8707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Futura Medium" panose="020B0602020204020303"/>
              </a:rPr>
              <a:t>Roadmap Report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762524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7B1E98-A4CF-4671-8C29-663693FF7A06}"/>
              </a:ext>
            </a:extLst>
          </p:cNvPr>
          <p:cNvSpPr txBox="1"/>
          <p:nvPr/>
        </p:nvSpPr>
        <p:spPr>
          <a:xfrm>
            <a:off x="-811597" y="5620969"/>
            <a:ext cx="5261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ONE WATER </a:t>
            </a:r>
            <a:r>
              <a:rPr lang="en-US" sz="4000" b="1" spc="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ROADMAP</a:t>
            </a:r>
            <a:endParaRPr lang="en-US" sz="1000" b="1" spc="600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37E515-851A-4148-BAD0-B168BEE61D11}"/>
              </a:ext>
            </a:extLst>
          </p:cNvPr>
          <p:cNvSpPr/>
          <p:nvPr/>
        </p:nvSpPr>
        <p:spPr>
          <a:xfrm>
            <a:off x="0" y="1"/>
            <a:ext cx="12192000" cy="946483"/>
          </a:xfrm>
          <a:prstGeom prst="rect">
            <a:avLst/>
          </a:prstGeom>
          <a:solidFill>
            <a:srgbClr val="195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8FC3E0-2FED-4878-9C37-73AAB21F648B}"/>
              </a:ext>
            </a:extLst>
          </p:cNvPr>
          <p:cNvSpPr txBox="1"/>
          <p:nvPr/>
        </p:nvSpPr>
        <p:spPr>
          <a:xfrm>
            <a:off x="251435" y="150076"/>
            <a:ext cx="6840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Futura Medium" panose="020B0602020204020303"/>
              </a:rPr>
              <a:t>Key terms of the agreement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DF0BDC-0A28-44C0-ADBB-D6931805941B}"/>
              </a:ext>
            </a:extLst>
          </p:cNvPr>
          <p:cNvSpPr/>
          <p:nvPr/>
        </p:nvSpPr>
        <p:spPr>
          <a:xfrm>
            <a:off x="367923" y="1050002"/>
            <a:ext cx="6096000" cy="54845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General purpose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Governance &amp; management structure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Establishes OW Advisory Council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Confirms OWWG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Describes OW Coordinator position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Responsibilities of the parties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/>
              <a:t>NBU additional responsibilities outlined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Sets agreement duration of 3 years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Sources of funds &amp; fund allocation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2EB9EF-3466-4897-B6D0-2B33C3FAD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1333" y="2779761"/>
            <a:ext cx="2996795" cy="3854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E8B5E0-070B-4C7C-B945-B60425311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258" y="1265001"/>
            <a:ext cx="2974369" cy="38497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FDEEC3-BC94-4079-A59D-0BFE21362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8168-AA2C-904F-8F6C-2EF64E53A7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03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7B1E98-A4CF-4671-8C29-663693FF7A06}"/>
              </a:ext>
            </a:extLst>
          </p:cNvPr>
          <p:cNvSpPr txBox="1"/>
          <p:nvPr/>
        </p:nvSpPr>
        <p:spPr>
          <a:xfrm>
            <a:off x="-811597" y="5620969"/>
            <a:ext cx="5261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ONE WATER </a:t>
            </a:r>
            <a:r>
              <a:rPr lang="en-US" sz="4000" b="1" spc="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ROADMAP</a:t>
            </a:r>
            <a:endParaRPr lang="en-US" sz="1000" b="1" spc="600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37E515-851A-4148-BAD0-B168BEE61D11}"/>
              </a:ext>
            </a:extLst>
          </p:cNvPr>
          <p:cNvSpPr/>
          <p:nvPr/>
        </p:nvSpPr>
        <p:spPr>
          <a:xfrm>
            <a:off x="0" y="1"/>
            <a:ext cx="12192000" cy="946483"/>
          </a:xfrm>
          <a:prstGeom prst="rect">
            <a:avLst/>
          </a:prstGeom>
          <a:solidFill>
            <a:srgbClr val="195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8FC3E0-2FED-4878-9C37-73AAB21F648B}"/>
              </a:ext>
            </a:extLst>
          </p:cNvPr>
          <p:cNvSpPr txBox="1"/>
          <p:nvPr/>
        </p:nvSpPr>
        <p:spPr>
          <a:xfrm>
            <a:off x="251435" y="150076"/>
            <a:ext cx="10243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Futura Medium" panose="020B0602020204020303"/>
              </a:rPr>
              <a:t>One Water Program governance </a:t>
            </a:r>
            <a:r>
              <a:rPr lang="en-US" sz="3600" b="1" spc="3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utura Medium" panose="020B0602020204020303"/>
              </a:rPr>
              <a:t>s</a:t>
            </a:r>
            <a:r>
              <a:rPr kumimoji="0" lang="en-US" sz="3600" b="1" i="0" u="none" strike="noStrike" kern="1200" cap="none" spc="30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Futura Medium" panose="020B0602020204020303"/>
              </a:rPr>
              <a:t>tructure</a:t>
            </a:r>
            <a:endParaRPr kumimoji="0" lang="en-US" sz="36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Futura Medium" panose="020B0602020204020303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1B4E201-D7BE-4F64-9DDB-6598B6E3C936}"/>
              </a:ext>
            </a:extLst>
          </p:cNvPr>
          <p:cNvSpPr/>
          <p:nvPr/>
        </p:nvSpPr>
        <p:spPr>
          <a:xfrm>
            <a:off x="5960087" y="2643193"/>
            <a:ext cx="2505164" cy="1441632"/>
          </a:xfrm>
          <a:prstGeom prst="roundRect">
            <a:avLst/>
          </a:prstGeom>
          <a:solidFill>
            <a:srgbClr val="1954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/>
              <a:t>OW Advisory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Annual report to agency governing bodies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Financial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Strategic guidance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Provide input to NBU on effectiveness of OWC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AB14521-4CC2-4485-B351-C517639A04CF}"/>
              </a:ext>
            </a:extLst>
          </p:cNvPr>
          <p:cNvSpPr/>
          <p:nvPr/>
        </p:nvSpPr>
        <p:spPr>
          <a:xfrm>
            <a:off x="5903788" y="5024877"/>
            <a:ext cx="2617763" cy="1569261"/>
          </a:xfrm>
          <a:prstGeom prst="roundRect">
            <a:avLst/>
          </a:prstGeom>
          <a:solidFill>
            <a:srgbClr val="1954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/>
              <a:t>OW Working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Subject matter experts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Make recommendations to OWAC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Evaluate strategies and project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Provide input to OWAC on effectiveness of OWC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D7D3A96-B0AC-4F09-9D20-7ACA9C90E4E2}"/>
              </a:ext>
            </a:extLst>
          </p:cNvPr>
          <p:cNvSpPr/>
          <p:nvPr/>
        </p:nvSpPr>
        <p:spPr>
          <a:xfrm>
            <a:off x="6267111" y="1220919"/>
            <a:ext cx="1793758" cy="5786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954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95484"/>
                </a:solidFill>
              </a:rPr>
              <a:t>City Council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D35C2C6-CAD7-4132-8279-DFCEE8BDFAC6}"/>
              </a:ext>
            </a:extLst>
          </p:cNvPr>
          <p:cNvSpPr/>
          <p:nvPr/>
        </p:nvSpPr>
        <p:spPr>
          <a:xfrm>
            <a:off x="3965627" y="1233384"/>
            <a:ext cx="1793967" cy="56614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954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95484"/>
                </a:solidFill>
              </a:rPr>
              <a:t>NBU Board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AB50525-9F7E-4224-B968-8831EDAFC91B}"/>
              </a:ext>
            </a:extLst>
          </p:cNvPr>
          <p:cNvSpPr/>
          <p:nvPr/>
        </p:nvSpPr>
        <p:spPr>
          <a:xfrm>
            <a:off x="8568386" y="1220919"/>
            <a:ext cx="1793967" cy="5786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954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95484"/>
                </a:solidFill>
              </a:rPr>
              <a:t>GBRA Board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7A42C7E-CF28-4F3A-BCBA-F02D5FCE1A40}"/>
              </a:ext>
            </a:extLst>
          </p:cNvPr>
          <p:cNvSpPr/>
          <p:nvPr/>
        </p:nvSpPr>
        <p:spPr>
          <a:xfrm>
            <a:off x="1069608" y="4308498"/>
            <a:ext cx="2730862" cy="1687446"/>
          </a:xfrm>
          <a:prstGeom prst="roundRect">
            <a:avLst/>
          </a:prstGeom>
          <a:solidFill>
            <a:srgbClr val="1954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/>
              <a:t>OW Coordinator (OWC)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Primary POC for OW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Manage day to day responsibilities of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Coordinate OWWG, OWAC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Advance shared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Manage program budget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57EE246-BFFB-49AD-8326-B60281FB02FA}"/>
              </a:ext>
            </a:extLst>
          </p:cNvPr>
          <p:cNvSpPr/>
          <p:nvPr/>
        </p:nvSpPr>
        <p:spPr>
          <a:xfrm>
            <a:off x="1219238" y="2662570"/>
            <a:ext cx="2505456" cy="946483"/>
          </a:xfrm>
          <a:prstGeom prst="roundRect">
            <a:avLst/>
          </a:prstGeom>
          <a:solidFill>
            <a:srgbClr val="1954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/>
              <a:t>Director of Customer Solutions &amp; CAO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Employ &amp; manage OWC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All HR &amp; admin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4A0183-A4D1-495E-9F6E-16BFBC98E3C1}"/>
              </a:ext>
            </a:extLst>
          </p:cNvPr>
          <p:cNvCxnSpPr>
            <a:cxnSpLocks/>
          </p:cNvCxnSpPr>
          <p:nvPr/>
        </p:nvCxnSpPr>
        <p:spPr>
          <a:xfrm>
            <a:off x="3970190" y="5311990"/>
            <a:ext cx="1789404" cy="497517"/>
          </a:xfrm>
          <a:prstGeom prst="straightConnector1">
            <a:avLst/>
          </a:prstGeom>
          <a:ln w="38100">
            <a:solidFill>
              <a:srgbClr val="97C1B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2621F3-1644-4578-8CBC-68675D46F955}"/>
              </a:ext>
            </a:extLst>
          </p:cNvPr>
          <p:cNvCxnSpPr>
            <a:cxnSpLocks/>
          </p:cNvCxnSpPr>
          <p:nvPr/>
        </p:nvCxnSpPr>
        <p:spPr>
          <a:xfrm flipV="1">
            <a:off x="3960366" y="3571509"/>
            <a:ext cx="1838194" cy="1477827"/>
          </a:xfrm>
          <a:prstGeom prst="straightConnector1">
            <a:avLst/>
          </a:prstGeom>
          <a:ln w="38100">
            <a:solidFill>
              <a:srgbClr val="97C1B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2A1BBA6-9233-40E8-87EA-9A1E965C9E4A}"/>
              </a:ext>
            </a:extLst>
          </p:cNvPr>
          <p:cNvCxnSpPr>
            <a:cxnSpLocks/>
          </p:cNvCxnSpPr>
          <p:nvPr/>
        </p:nvCxnSpPr>
        <p:spPr>
          <a:xfrm flipV="1">
            <a:off x="7169191" y="4202775"/>
            <a:ext cx="0" cy="716379"/>
          </a:xfrm>
          <a:prstGeom prst="straightConnector1">
            <a:avLst/>
          </a:prstGeom>
          <a:ln w="38100">
            <a:solidFill>
              <a:srgbClr val="97C1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B941061-D139-424F-9587-EAE86E5CD4B8}"/>
              </a:ext>
            </a:extLst>
          </p:cNvPr>
          <p:cNvCxnSpPr>
            <a:cxnSpLocks/>
          </p:cNvCxnSpPr>
          <p:nvPr/>
        </p:nvCxnSpPr>
        <p:spPr>
          <a:xfrm flipH="1" flipV="1">
            <a:off x="3886221" y="3112002"/>
            <a:ext cx="1912339" cy="252008"/>
          </a:xfrm>
          <a:prstGeom prst="straightConnector1">
            <a:avLst/>
          </a:prstGeom>
          <a:ln w="38100">
            <a:solidFill>
              <a:srgbClr val="97C1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B2FD14A-0A07-43FC-8DEB-2F2B42B0FBEC}"/>
              </a:ext>
            </a:extLst>
          </p:cNvPr>
          <p:cNvCxnSpPr>
            <a:cxnSpLocks/>
          </p:cNvCxnSpPr>
          <p:nvPr/>
        </p:nvCxnSpPr>
        <p:spPr>
          <a:xfrm flipV="1">
            <a:off x="2435039" y="3739589"/>
            <a:ext cx="0" cy="475218"/>
          </a:xfrm>
          <a:prstGeom prst="straightConnector1">
            <a:avLst/>
          </a:prstGeom>
          <a:ln w="38100">
            <a:solidFill>
              <a:srgbClr val="C548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Brace 33">
            <a:extLst>
              <a:ext uri="{FF2B5EF4-FFF2-40B4-BE49-F238E27FC236}">
                <a16:creationId xmlns:a16="http://schemas.microsoft.com/office/drawing/2014/main" id="{7C334F95-7D71-4440-9769-39DE3B4A7770}"/>
              </a:ext>
            </a:extLst>
          </p:cNvPr>
          <p:cNvSpPr/>
          <p:nvPr/>
        </p:nvSpPr>
        <p:spPr>
          <a:xfrm rot="5400000">
            <a:off x="6962576" y="-345620"/>
            <a:ext cx="389165" cy="5029201"/>
          </a:xfrm>
          <a:prstGeom prst="rightBrace">
            <a:avLst>
              <a:gd name="adj1" fmla="val 58341"/>
              <a:gd name="adj2" fmla="val 49678"/>
            </a:avLst>
          </a:prstGeom>
          <a:ln w="38100">
            <a:solidFill>
              <a:srgbClr val="97C1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4CDEF11-84FD-4ADE-980B-8D987F73847C}"/>
              </a:ext>
            </a:extLst>
          </p:cNvPr>
          <p:cNvCxnSpPr>
            <a:cxnSpLocks/>
          </p:cNvCxnSpPr>
          <p:nvPr/>
        </p:nvCxnSpPr>
        <p:spPr>
          <a:xfrm flipV="1">
            <a:off x="2520241" y="1799531"/>
            <a:ext cx="1323861" cy="732503"/>
          </a:xfrm>
          <a:prstGeom prst="straightConnector1">
            <a:avLst/>
          </a:prstGeom>
          <a:ln w="38100">
            <a:solidFill>
              <a:srgbClr val="C548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CB9865-9CCF-497C-9065-F254C023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8168-AA2C-904F-8F6C-2EF64E53A7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6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837E515-851A-4148-BAD0-B168BEE61D11}"/>
              </a:ext>
            </a:extLst>
          </p:cNvPr>
          <p:cNvSpPr/>
          <p:nvPr/>
        </p:nvSpPr>
        <p:spPr>
          <a:xfrm>
            <a:off x="0" y="1"/>
            <a:ext cx="12192000" cy="946483"/>
          </a:xfrm>
          <a:prstGeom prst="rect">
            <a:avLst/>
          </a:prstGeom>
          <a:solidFill>
            <a:srgbClr val="195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8FC3E0-2FED-4878-9C37-73AAB21F648B}"/>
              </a:ext>
            </a:extLst>
          </p:cNvPr>
          <p:cNvSpPr txBox="1"/>
          <p:nvPr/>
        </p:nvSpPr>
        <p:spPr>
          <a:xfrm>
            <a:off x="251435" y="150076"/>
            <a:ext cx="8193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Futura Medium" panose="020B0602020204020303"/>
              </a:rPr>
              <a:t>Purpose of </a:t>
            </a:r>
            <a:r>
              <a:rPr lang="en-US" sz="3600" b="1" spc="3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utura Medium" panose="020B0602020204020303"/>
              </a:rPr>
              <a:t>pr</a:t>
            </a:r>
            <a:r>
              <a:rPr kumimoji="0" lang="en-US" sz="3600" b="1" i="0" u="none" strike="noStrike" kern="1200" cap="none" spc="30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Futura Medium" panose="020B0602020204020303"/>
              </a:rPr>
              <a:t>ogram</a:t>
            </a: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Futura Medium" panose="020B0602020204020303"/>
              </a:rPr>
              <a:t> pooled funds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DF0BDC-0A28-44C0-ADBB-D6931805941B}"/>
              </a:ext>
            </a:extLst>
          </p:cNvPr>
          <p:cNvSpPr/>
          <p:nvPr/>
        </p:nvSpPr>
        <p:spPr>
          <a:xfrm>
            <a:off x="367923" y="1050002"/>
            <a:ext cx="6096000" cy="58625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b="1" dirty="0"/>
              <a:t>Year One: Establish &amp; engage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/>
              <a:t>Website, logo &amp; collateral materials development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/>
              <a:t>Stakeholder engagement 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/>
              <a:t>Education programming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b="1" dirty="0"/>
              <a:t>Year Two &amp; on: Advance specific Roadmap activities</a:t>
            </a:r>
            <a:r>
              <a:rPr lang="en-US" sz="2000" dirty="0"/>
              <a:t>, </a:t>
            </a:r>
            <a:r>
              <a:rPr lang="en-US" i="1" dirty="0"/>
              <a:t>such as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/>
              <a:t>Triple-bottom-line project scoring matrix creation &amp; white paper development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/>
              <a:t>One Water-aligned project library creation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/>
              <a:t>Green infrastructure/LID best practice manual</a:t>
            </a:r>
          </a:p>
        </p:txBody>
      </p: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9D5ABD32-6CFC-4949-B583-66A5BF4CB6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67" b="30266"/>
          <a:stretch/>
        </p:blipFill>
        <p:spPr bwMode="auto">
          <a:xfrm>
            <a:off x="7333015" y="1438947"/>
            <a:ext cx="4216023" cy="159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88F7D78B-3EF9-4DD1-A454-1E44EAB0D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899" y="3527878"/>
            <a:ext cx="4988257" cy="257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892C2C-171E-4CC3-AF4F-3A5E18273F87}"/>
              </a:ext>
            </a:extLst>
          </p:cNvPr>
          <p:cNvSpPr txBox="1"/>
          <p:nvPr/>
        </p:nvSpPr>
        <p:spPr>
          <a:xfrm>
            <a:off x="6857906" y="6122643"/>
            <a:ext cx="3627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San Francisco PUC, Urban Watershed Framework, 2012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BB62EF-475F-4279-8AB5-FE4AA87BE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8168-AA2C-904F-8F6C-2EF64E53A7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7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7B1E98-A4CF-4671-8C29-663693FF7A06}"/>
              </a:ext>
            </a:extLst>
          </p:cNvPr>
          <p:cNvSpPr txBox="1"/>
          <p:nvPr/>
        </p:nvSpPr>
        <p:spPr>
          <a:xfrm>
            <a:off x="-811597" y="5620969"/>
            <a:ext cx="5261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ONE WATER </a:t>
            </a:r>
            <a:r>
              <a:rPr lang="en-US" sz="4000" b="1" spc="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ROADMAP</a:t>
            </a:r>
            <a:endParaRPr lang="en-US" sz="1000" b="1" spc="600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C20641-56D7-47B4-9805-6FBABACF0946}"/>
              </a:ext>
            </a:extLst>
          </p:cNvPr>
          <p:cNvGrpSpPr/>
          <p:nvPr/>
        </p:nvGrpSpPr>
        <p:grpSpPr>
          <a:xfrm>
            <a:off x="0" y="1"/>
            <a:ext cx="3081528" cy="6858000"/>
            <a:chOff x="0" y="1"/>
            <a:chExt cx="3081528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0DD563A-EDDC-49AE-97A8-FAF9BE849B2F}"/>
                </a:ext>
              </a:extLst>
            </p:cNvPr>
            <p:cNvSpPr/>
            <p:nvPr/>
          </p:nvSpPr>
          <p:spPr>
            <a:xfrm>
              <a:off x="0" y="1"/>
              <a:ext cx="3081528" cy="6858000"/>
            </a:xfrm>
            <a:prstGeom prst="rect">
              <a:avLst/>
            </a:prstGeom>
            <a:solidFill>
              <a:srgbClr val="195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B9E4AF3-4A03-43F9-9DDA-D434E3966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310" y="191923"/>
              <a:ext cx="2702266" cy="270226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91113A2-FAE0-47A9-8805-FBF8E3892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310" y="4823665"/>
              <a:ext cx="2702265" cy="182018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77A881A-0B24-440C-94FE-08B49E00A9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65" t="796" b="16047"/>
            <a:stretch/>
          </p:blipFill>
          <p:spPr>
            <a:xfrm>
              <a:off x="194310" y="3111682"/>
              <a:ext cx="2702265" cy="1503212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0BD8FD-A85F-4D84-BD9F-0DDACB55AB3A}"/>
              </a:ext>
            </a:extLst>
          </p:cNvPr>
          <p:cNvSpPr/>
          <p:nvPr/>
        </p:nvSpPr>
        <p:spPr>
          <a:xfrm>
            <a:off x="3081528" y="1"/>
            <a:ext cx="9110472" cy="946483"/>
          </a:xfrm>
          <a:prstGeom prst="rect">
            <a:avLst/>
          </a:prstGeom>
          <a:solidFill>
            <a:srgbClr val="195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4993B2-A0C7-4245-8290-EAB7E63319F6}"/>
              </a:ext>
            </a:extLst>
          </p:cNvPr>
          <p:cNvSpPr txBox="1"/>
          <p:nvPr/>
        </p:nvSpPr>
        <p:spPr>
          <a:xfrm>
            <a:off x="3090887" y="211632"/>
            <a:ext cx="3778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Futura Medium" panose="020B0602020204020303"/>
              </a:rPr>
              <a:t>Item for action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6BA0AF-2AAF-4928-8B04-E8C682641332}"/>
              </a:ext>
            </a:extLst>
          </p:cNvPr>
          <p:cNvSpPr/>
          <p:nvPr/>
        </p:nvSpPr>
        <p:spPr>
          <a:xfrm>
            <a:off x="3275838" y="973900"/>
            <a:ext cx="8027689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/>
              <a:t>Authorize the CEO or His Designee to Negotiate and Execute an Interlocal Agreement with City of New Braunfels and Guadalupe-Blanco River Authority for the One Water Program.</a:t>
            </a:r>
          </a:p>
        </p:txBody>
      </p:sp>
    </p:spTree>
    <p:extLst>
      <p:ext uri="{BB962C8B-B14F-4D97-AF65-F5344CB8AC3E}">
        <p14:creationId xmlns:p14="http://schemas.microsoft.com/office/powerpoint/2010/main" val="2710983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70520</TotalTime>
  <Words>864</Words>
  <Application>Microsoft Office PowerPoint</Application>
  <PresentationFormat>Widescreen</PresentationFormat>
  <Paragraphs>202</Paragraphs>
  <Slides>14</Slides>
  <Notes>14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MS PGothic</vt:lpstr>
      <vt:lpstr>Arial</vt:lpstr>
      <vt:lpstr>Bahnschrift</vt:lpstr>
      <vt:lpstr>Calibri</vt:lpstr>
      <vt:lpstr>Calibri Light</vt:lpstr>
      <vt:lpstr>Futura Medium</vt:lpstr>
      <vt:lpstr>GoodHeadlineOT</vt:lpstr>
      <vt:lpstr>Source Sans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Richards</dc:creator>
  <cp:lastModifiedBy>Laura Ayala</cp:lastModifiedBy>
  <cp:revision>255</cp:revision>
  <cp:lastPrinted>2020-05-15T21:12:06Z</cp:lastPrinted>
  <dcterms:created xsi:type="dcterms:W3CDTF">2019-10-08T20:45:49Z</dcterms:created>
  <dcterms:modified xsi:type="dcterms:W3CDTF">2023-06-28T16:08:36Z</dcterms:modified>
</cp:coreProperties>
</file>